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7" r:id="rId5"/>
    <p:sldId id="277" r:id="rId6"/>
    <p:sldId id="274" r:id="rId7"/>
    <p:sldId id="276" r:id="rId8"/>
    <p:sldId id="259" r:id="rId9"/>
    <p:sldId id="258"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7" d="100"/>
          <a:sy n="117" d="100"/>
        </p:scale>
        <p:origin x="2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DBC01-1BE5-CD30-4ED2-50ECAE3D798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15C7692-8571-53B5-7626-0064853A8D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A8236F9C-3C68-4F63-2FF6-5D8D10E30566}"/>
              </a:ext>
            </a:extLst>
          </p:cNvPr>
          <p:cNvSpPr>
            <a:spLocks noGrp="1"/>
          </p:cNvSpPr>
          <p:nvPr>
            <p:ph type="dt" sz="half" idx="10"/>
          </p:nvPr>
        </p:nvSpPr>
        <p:spPr/>
        <p:txBody>
          <a:bodyPr/>
          <a:lstStyle/>
          <a:p>
            <a:fld id="{2059E3D1-0982-466E-93D9-CDE3254678E4}" type="datetimeFigureOut">
              <a:rPr lang="en-GB" smtClean="0"/>
              <a:t>06/12/2023</a:t>
            </a:fld>
            <a:endParaRPr lang="en-GB"/>
          </a:p>
        </p:txBody>
      </p:sp>
      <p:sp>
        <p:nvSpPr>
          <p:cNvPr id="5" name="Footer Placeholder 4">
            <a:extLst>
              <a:ext uri="{FF2B5EF4-FFF2-40B4-BE49-F238E27FC236}">
                <a16:creationId xmlns:a16="http://schemas.microsoft.com/office/drawing/2014/main" id="{F57B30C1-8026-37F7-0371-1CF5217C3D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9A3CA4-E000-3560-5254-48CC526BCDDB}"/>
              </a:ext>
            </a:extLst>
          </p:cNvPr>
          <p:cNvSpPr>
            <a:spLocks noGrp="1"/>
          </p:cNvSpPr>
          <p:nvPr>
            <p:ph type="sldNum" sz="quarter" idx="12"/>
          </p:nvPr>
        </p:nvSpPr>
        <p:spPr/>
        <p:txBody>
          <a:bodyPr/>
          <a:lstStyle/>
          <a:p>
            <a:fld id="{3A47BBE5-A4B2-40F8-A39B-9855A329D57A}" type="slidenum">
              <a:rPr lang="en-GB" smtClean="0"/>
              <a:t>‹#›</a:t>
            </a:fld>
            <a:endParaRPr lang="en-GB"/>
          </a:p>
        </p:txBody>
      </p:sp>
    </p:spTree>
    <p:extLst>
      <p:ext uri="{BB962C8B-B14F-4D97-AF65-F5344CB8AC3E}">
        <p14:creationId xmlns:p14="http://schemas.microsoft.com/office/powerpoint/2010/main" val="4015608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7225-2C80-66C9-4EA5-BFE2E3886503}"/>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87E2FB1-36AB-EC60-85CD-E7ED7D0312C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A28FACD-5B73-DA1A-B856-B126E5E91633}"/>
              </a:ext>
            </a:extLst>
          </p:cNvPr>
          <p:cNvSpPr>
            <a:spLocks noGrp="1"/>
          </p:cNvSpPr>
          <p:nvPr>
            <p:ph type="dt" sz="half" idx="10"/>
          </p:nvPr>
        </p:nvSpPr>
        <p:spPr/>
        <p:txBody>
          <a:bodyPr/>
          <a:lstStyle/>
          <a:p>
            <a:fld id="{2059E3D1-0982-466E-93D9-CDE3254678E4}" type="datetimeFigureOut">
              <a:rPr lang="en-GB" smtClean="0"/>
              <a:t>06/12/2023</a:t>
            </a:fld>
            <a:endParaRPr lang="en-GB"/>
          </a:p>
        </p:txBody>
      </p:sp>
      <p:sp>
        <p:nvSpPr>
          <p:cNvPr id="5" name="Footer Placeholder 4">
            <a:extLst>
              <a:ext uri="{FF2B5EF4-FFF2-40B4-BE49-F238E27FC236}">
                <a16:creationId xmlns:a16="http://schemas.microsoft.com/office/drawing/2014/main" id="{9435C133-5C31-7985-7BC6-C9BB5036DE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786809-63A1-DE24-25E3-431BBF241EE3}"/>
              </a:ext>
            </a:extLst>
          </p:cNvPr>
          <p:cNvSpPr>
            <a:spLocks noGrp="1"/>
          </p:cNvSpPr>
          <p:nvPr>
            <p:ph type="sldNum" sz="quarter" idx="12"/>
          </p:nvPr>
        </p:nvSpPr>
        <p:spPr/>
        <p:txBody>
          <a:bodyPr/>
          <a:lstStyle/>
          <a:p>
            <a:fld id="{3A47BBE5-A4B2-40F8-A39B-9855A329D57A}" type="slidenum">
              <a:rPr lang="en-GB" smtClean="0"/>
              <a:t>‹#›</a:t>
            </a:fld>
            <a:endParaRPr lang="en-GB"/>
          </a:p>
        </p:txBody>
      </p:sp>
    </p:spTree>
    <p:extLst>
      <p:ext uri="{BB962C8B-B14F-4D97-AF65-F5344CB8AC3E}">
        <p14:creationId xmlns:p14="http://schemas.microsoft.com/office/powerpoint/2010/main" val="177444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56387C-D0F6-92C8-0823-1F2C28F22E9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98E1C0E-2ABC-1E5A-AB0A-CFE31FE7B94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E909192-8D4E-AA70-C3DF-8A8B9682EFAC}"/>
              </a:ext>
            </a:extLst>
          </p:cNvPr>
          <p:cNvSpPr>
            <a:spLocks noGrp="1"/>
          </p:cNvSpPr>
          <p:nvPr>
            <p:ph type="dt" sz="half" idx="10"/>
          </p:nvPr>
        </p:nvSpPr>
        <p:spPr/>
        <p:txBody>
          <a:bodyPr/>
          <a:lstStyle/>
          <a:p>
            <a:fld id="{2059E3D1-0982-466E-93D9-CDE3254678E4}" type="datetimeFigureOut">
              <a:rPr lang="en-GB" smtClean="0"/>
              <a:t>06/12/2023</a:t>
            </a:fld>
            <a:endParaRPr lang="en-GB"/>
          </a:p>
        </p:txBody>
      </p:sp>
      <p:sp>
        <p:nvSpPr>
          <p:cNvPr id="5" name="Footer Placeholder 4">
            <a:extLst>
              <a:ext uri="{FF2B5EF4-FFF2-40B4-BE49-F238E27FC236}">
                <a16:creationId xmlns:a16="http://schemas.microsoft.com/office/drawing/2014/main" id="{196B6D1A-3EB2-0386-575E-C84F1665BD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793884-D602-DCCC-3DA0-C8DABDB91CFF}"/>
              </a:ext>
            </a:extLst>
          </p:cNvPr>
          <p:cNvSpPr>
            <a:spLocks noGrp="1"/>
          </p:cNvSpPr>
          <p:nvPr>
            <p:ph type="sldNum" sz="quarter" idx="12"/>
          </p:nvPr>
        </p:nvSpPr>
        <p:spPr/>
        <p:txBody>
          <a:bodyPr/>
          <a:lstStyle/>
          <a:p>
            <a:fld id="{3A47BBE5-A4B2-40F8-A39B-9855A329D57A}" type="slidenum">
              <a:rPr lang="en-GB" smtClean="0"/>
              <a:t>‹#›</a:t>
            </a:fld>
            <a:endParaRPr lang="en-GB"/>
          </a:p>
        </p:txBody>
      </p:sp>
    </p:spTree>
    <p:extLst>
      <p:ext uri="{BB962C8B-B14F-4D97-AF65-F5344CB8AC3E}">
        <p14:creationId xmlns:p14="http://schemas.microsoft.com/office/powerpoint/2010/main" val="261558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AECF3-4070-F5C5-D0F9-4ABE38E808AB}"/>
              </a:ext>
            </a:extLst>
          </p:cNvPr>
          <p:cNvSpPr>
            <a:spLocks noGrp="1"/>
          </p:cNvSpPr>
          <p:nvPr>
            <p:ph type="title"/>
          </p:nvPr>
        </p:nvSpPr>
        <p:spPr>
          <a:xfrm>
            <a:off x="838200" y="250853"/>
            <a:ext cx="10515600" cy="752559"/>
          </a:xfrm>
        </p:spPr>
        <p:txBody>
          <a:bodyPr/>
          <a:lstStyle/>
          <a:p>
            <a:r>
              <a:rPr lang="en-GB"/>
              <a:t>Click to edit Master title style</a:t>
            </a:r>
          </a:p>
        </p:txBody>
      </p:sp>
      <p:sp>
        <p:nvSpPr>
          <p:cNvPr id="3" name="Content Placeholder 2">
            <a:extLst>
              <a:ext uri="{FF2B5EF4-FFF2-40B4-BE49-F238E27FC236}">
                <a16:creationId xmlns:a16="http://schemas.microsoft.com/office/drawing/2014/main" id="{ED07FBE9-EAD4-38DD-E6A8-EE8C58E14DE8}"/>
              </a:ext>
            </a:extLst>
          </p:cNvPr>
          <p:cNvSpPr>
            <a:spLocks noGrp="1"/>
          </p:cNvSpPr>
          <p:nvPr>
            <p:ph idx="1"/>
          </p:nvPr>
        </p:nvSpPr>
        <p:spPr>
          <a:xfrm>
            <a:off x="838200" y="1100517"/>
            <a:ext cx="10515600" cy="507644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71511F9-A583-D33C-5226-A8AAAD3434C2}"/>
              </a:ext>
            </a:extLst>
          </p:cNvPr>
          <p:cNvSpPr>
            <a:spLocks noGrp="1"/>
          </p:cNvSpPr>
          <p:nvPr>
            <p:ph type="dt" sz="half" idx="10"/>
          </p:nvPr>
        </p:nvSpPr>
        <p:spPr/>
        <p:txBody>
          <a:bodyPr/>
          <a:lstStyle/>
          <a:p>
            <a:fld id="{2059E3D1-0982-466E-93D9-CDE3254678E4}" type="datetimeFigureOut">
              <a:rPr lang="en-GB" smtClean="0"/>
              <a:t>06/12/2023</a:t>
            </a:fld>
            <a:endParaRPr lang="en-GB"/>
          </a:p>
        </p:txBody>
      </p:sp>
      <p:sp>
        <p:nvSpPr>
          <p:cNvPr id="5" name="Footer Placeholder 4">
            <a:extLst>
              <a:ext uri="{FF2B5EF4-FFF2-40B4-BE49-F238E27FC236}">
                <a16:creationId xmlns:a16="http://schemas.microsoft.com/office/drawing/2014/main" id="{238A2C1C-FE86-85CF-BD53-7900CD01D8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30125E-9DDA-2F8C-8056-4F38FB3EEE5F}"/>
              </a:ext>
            </a:extLst>
          </p:cNvPr>
          <p:cNvSpPr>
            <a:spLocks noGrp="1"/>
          </p:cNvSpPr>
          <p:nvPr>
            <p:ph type="sldNum" sz="quarter" idx="12"/>
          </p:nvPr>
        </p:nvSpPr>
        <p:spPr/>
        <p:txBody>
          <a:bodyPr/>
          <a:lstStyle/>
          <a:p>
            <a:fld id="{3A47BBE5-A4B2-40F8-A39B-9855A329D57A}" type="slidenum">
              <a:rPr lang="en-GB" smtClean="0"/>
              <a:t>‹#›</a:t>
            </a:fld>
            <a:endParaRPr lang="en-GB"/>
          </a:p>
        </p:txBody>
      </p:sp>
    </p:spTree>
    <p:extLst>
      <p:ext uri="{BB962C8B-B14F-4D97-AF65-F5344CB8AC3E}">
        <p14:creationId xmlns:p14="http://schemas.microsoft.com/office/powerpoint/2010/main" val="59591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57785-CC19-C824-347A-59B6114BFCC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9433E8B-F05E-BD4D-41BB-7335BD19B2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38849F9-9D0A-0D84-62F8-3024715229BB}"/>
              </a:ext>
            </a:extLst>
          </p:cNvPr>
          <p:cNvSpPr>
            <a:spLocks noGrp="1"/>
          </p:cNvSpPr>
          <p:nvPr>
            <p:ph type="dt" sz="half" idx="10"/>
          </p:nvPr>
        </p:nvSpPr>
        <p:spPr/>
        <p:txBody>
          <a:bodyPr/>
          <a:lstStyle/>
          <a:p>
            <a:fld id="{2059E3D1-0982-466E-93D9-CDE3254678E4}" type="datetimeFigureOut">
              <a:rPr lang="en-GB" smtClean="0"/>
              <a:t>06/12/2023</a:t>
            </a:fld>
            <a:endParaRPr lang="en-GB"/>
          </a:p>
        </p:txBody>
      </p:sp>
      <p:sp>
        <p:nvSpPr>
          <p:cNvPr id="5" name="Footer Placeholder 4">
            <a:extLst>
              <a:ext uri="{FF2B5EF4-FFF2-40B4-BE49-F238E27FC236}">
                <a16:creationId xmlns:a16="http://schemas.microsoft.com/office/drawing/2014/main" id="{746DB39D-D826-42D9-6DC9-C3CF27D8E0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4FE7E0-09CC-EF20-947B-7247D21DFA25}"/>
              </a:ext>
            </a:extLst>
          </p:cNvPr>
          <p:cNvSpPr>
            <a:spLocks noGrp="1"/>
          </p:cNvSpPr>
          <p:nvPr>
            <p:ph type="sldNum" sz="quarter" idx="12"/>
          </p:nvPr>
        </p:nvSpPr>
        <p:spPr/>
        <p:txBody>
          <a:bodyPr/>
          <a:lstStyle/>
          <a:p>
            <a:fld id="{3A47BBE5-A4B2-40F8-A39B-9855A329D57A}" type="slidenum">
              <a:rPr lang="en-GB" smtClean="0"/>
              <a:t>‹#›</a:t>
            </a:fld>
            <a:endParaRPr lang="en-GB"/>
          </a:p>
        </p:txBody>
      </p:sp>
    </p:spTree>
    <p:extLst>
      <p:ext uri="{BB962C8B-B14F-4D97-AF65-F5344CB8AC3E}">
        <p14:creationId xmlns:p14="http://schemas.microsoft.com/office/powerpoint/2010/main" val="197142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725EF-E0C9-C914-7C6E-44BCC580502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DCEE773-42D6-59E1-BEA1-C10D48425DB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46D0A44-ACD6-9086-B9ED-172A83D4956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90667E93-C8D2-788B-C7C0-BB1B0F1A72AD}"/>
              </a:ext>
            </a:extLst>
          </p:cNvPr>
          <p:cNvSpPr>
            <a:spLocks noGrp="1"/>
          </p:cNvSpPr>
          <p:nvPr>
            <p:ph type="dt" sz="half" idx="10"/>
          </p:nvPr>
        </p:nvSpPr>
        <p:spPr/>
        <p:txBody>
          <a:bodyPr/>
          <a:lstStyle/>
          <a:p>
            <a:fld id="{2059E3D1-0982-466E-93D9-CDE3254678E4}" type="datetimeFigureOut">
              <a:rPr lang="en-GB" smtClean="0"/>
              <a:t>06/12/2023</a:t>
            </a:fld>
            <a:endParaRPr lang="en-GB"/>
          </a:p>
        </p:txBody>
      </p:sp>
      <p:sp>
        <p:nvSpPr>
          <p:cNvPr id="6" name="Footer Placeholder 5">
            <a:extLst>
              <a:ext uri="{FF2B5EF4-FFF2-40B4-BE49-F238E27FC236}">
                <a16:creationId xmlns:a16="http://schemas.microsoft.com/office/drawing/2014/main" id="{9370198E-3B5B-613A-87DA-C2F328B398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9C6AF5-8D36-0907-6587-8BEADAE23DBE}"/>
              </a:ext>
            </a:extLst>
          </p:cNvPr>
          <p:cNvSpPr>
            <a:spLocks noGrp="1"/>
          </p:cNvSpPr>
          <p:nvPr>
            <p:ph type="sldNum" sz="quarter" idx="12"/>
          </p:nvPr>
        </p:nvSpPr>
        <p:spPr/>
        <p:txBody>
          <a:bodyPr/>
          <a:lstStyle/>
          <a:p>
            <a:fld id="{3A47BBE5-A4B2-40F8-A39B-9855A329D57A}" type="slidenum">
              <a:rPr lang="en-GB" smtClean="0"/>
              <a:t>‹#›</a:t>
            </a:fld>
            <a:endParaRPr lang="en-GB"/>
          </a:p>
        </p:txBody>
      </p:sp>
    </p:spTree>
    <p:extLst>
      <p:ext uri="{BB962C8B-B14F-4D97-AF65-F5344CB8AC3E}">
        <p14:creationId xmlns:p14="http://schemas.microsoft.com/office/powerpoint/2010/main" val="4284771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1A0E3-85FE-5283-E64B-B5CD15E69A9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9990F89-F275-61B8-B541-33FEB7A944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20C0B8F-055C-04CB-6B07-40D91ACB9D8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E90FA1A-A5AF-E6B5-475D-94E671814B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69B6830-9728-F047-DB51-8A78CDF160D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F48DA19-9DD8-3F37-0EE5-893378BF7A33}"/>
              </a:ext>
            </a:extLst>
          </p:cNvPr>
          <p:cNvSpPr>
            <a:spLocks noGrp="1"/>
          </p:cNvSpPr>
          <p:nvPr>
            <p:ph type="dt" sz="half" idx="10"/>
          </p:nvPr>
        </p:nvSpPr>
        <p:spPr/>
        <p:txBody>
          <a:bodyPr/>
          <a:lstStyle/>
          <a:p>
            <a:fld id="{2059E3D1-0982-466E-93D9-CDE3254678E4}" type="datetimeFigureOut">
              <a:rPr lang="en-GB" smtClean="0"/>
              <a:t>06/12/2023</a:t>
            </a:fld>
            <a:endParaRPr lang="en-GB"/>
          </a:p>
        </p:txBody>
      </p:sp>
      <p:sp>
        <p:nvSpPr>
          <p:cNvPr id="8" name="Footer Placeholder 7">
            <a:extLst>
              <a:ext uri="{FF2B5EF4-FFF2-40B4-BE49-F238E27FC236}">
                <a16:creationId xmlns:a16="http://schemas.microsoft.com/office/drawing/2014/main" id="{BD70DDC0-78C1-8C43-453C-E6E8AB27AA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FEAC6E0-644D-7D25-AFEE-E1D3859EB0AA}"/>
              </a:ext>
            </a:extLst>
          </p:cNvPr>
          <p:cNvSpPr>
            <a:spLocks noGrp="1"/>
          </p:cNvSpPr>
          <p:nvPr>
            <p:ph type="sldNum" sz="quarter" idx="12"/>
          </p:nvPr>
        </p:nvSpPr>
        <p:spPr/>
        <p:txBody>
          <a:bodyPr/>
          <a:lstStyle/>
          <a:p>
            <a:fld id="{3A47BBE5-A4B2-40F8-A39B-9855A329D57A}" type="slidenum">
              <a:rPr lang="en-GB" smtClean="0"/>
              <a:t>‹#›</a:t>
            </a:fld>
            <a:endParaRPr lang="en-GB"/>
          </a:p>
        </p:txBody>
      </p:sp>
    </p:spTree>
    <p:extLst>
      <p:ext uri="{BB962C8B-B14F-4D97-AF65-F5344CB8AC3E}">
        <p14:creationId xmlns:p14="http://schemas.microsoft.com/office/powerpoint/2010/main" val="1164456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0FB84-A71B-8F05-D117-3F29273C99A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48DDB09-FA3C-AA91-B24E-5256143D8FC0}"/>
              </a:ext>
            </a:extLst>
          </p:cNvPr>
          <p:cNvSpPr>
            <a:spLocks noGrp="1"/>
          </p:cNvSpPr>
          <p:nvPr>
            <p:ph type="dt" sz="half" idx="10"/>
          </p:nvPr>
        </p:nvSpPr>
        <p:spPr/>
        <p:txBody>
          <a:bodyPr/>
          <a:lstStyle/>
          <a:p>
            <a:fld id="{2059E3D1-0982-466E-93D9-CDE3254678E4}" type="datetimeFigureOut">
              <a:rPr lang="en-GB" smtClean="0"/>
              <a:t>06/12/2023</a:t>
            </a:fld>
            <a:endParaRPr lang="en-GB"/>
          </a:p>
        </p:txBody>
      </p:sp>
      <p:sp>
        <p:nvSpPr>
          <p:cNvPr id="4" name="Footer Placeholder 3">
            <a:extLst>
              <a:ext uri="{FF2B5EF4-FFF2-40B4-BE49-F238E27FC236}">
                <a16:creationId xmlns:a16="http://schemas.microsoft.com/office/drawing/2014/main" id="{2097449C-4BCD-953A-0B87-4D2AE89D8AB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407759C-C1E8-C312-E426-615D95B25971}"/>
              </a:ext>
            </a:extLst>
          </p:cNvPr>
          <p:cNvSpPr>
            <a:spLocks noGrp="1"/>
          </p:cNvSpPr>
          <p:nvPr>
            <p:ph type="sldNum" sz="quarter" idx="12"/>
          </p:nvPr>
        </p:nvSpPr>
        <p:spPr/>
        <p:txBody>
          <a:bodyPr/>
          <a:lstStyle/>
          <a:p>
            <a:fld id="{3A47BBE5-A4B2-40F8-A39B-9855A329D57A}" type="slidenum">
              <a:rPr lang="en-GB" smtClean="0"/>
              <a:t>‹#›</a:t>
            </a:fld>
            <a:endParaRPr lang="en-GB"/>
          </a:p>
        </p:txBody>
      </p:sp>
    </p:spTree>
    <p:extLst>
      <p:ext uri="{BB962C8B-B14F-4D97-AF65-F5344CB8AC3E}">
        <p14:creationId xmlns:p14="http://schemas.microsoft.com/office/powerpoint/2010/main" val="1865681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45264F-FF4D-BD4E-5864-83F0FA53A7CF}"/>
              </a:ext>
            </a:extLst>
          </p:cNvPr>
          <p:cNvSpPr>
            <a:spLocks noGrp="1"/>
          </p:cNvSpPr>
          <p:nvPr>
            <p:ph type="dt" sz="half" idx="10"/>
          </p:nvPr>
        </p:nvSpPr>
        <p:spPr/>
        <p:txBody>
          <a:bodyPr/>
          <a:lstStyle/>
          <a:p>
            <a:fld id="{2059E3D1-0982-466E-93D9-CDE3254678E4}" type="datetimeFigureOut">
              <a:rPr lang="en-GB" smtClean="0"/>
              <a:t>06/12/2023</a:t>
            </a:fld>
            <a:endParaRPr lang="en-GB"/>
          </a:p>
        </p:txBody>
      </p:sp>
      <p:sp>
        <p:nvSpPr>
          <p:cNvPr id="3" name="Footer Placeholder 2">
            <a:extLst>
              <a:ext uri="{FF2B5EF4-FFF2-40B4-BE49-F238E27FC236}">
                <a16:creationId xmlns:a16="http://schemas.microsoft.com/office/drawing/2014/main" id="{F8F61AC2-411A-58C0-509A-CC29D1B037E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245BC6A-084F-2918-43D0-5097157C8186}"/>
              </a:ext>
            </a:extLst>
          </p:cNvPr>
          <p:cNvSpPr>
            <a:spLocks noGrp="1"/>
          </p:cNvSpPr>
          <p:nvPr>
            <p:ph type="sldNum" sz="quarter" idx="12"/>
          </p:nvPr>
        </p:nvSpPr>
        <p:spPr/>
        <p:txBody>
          <a:bodyPr/>
          <a:lstStyle/>
          <a:p>
            <a:fld id="{3A47BBE5-A4B2-40F8-A39B-9855A329D57A}" type="slidenum">
              <a:rPr lang="en-GB" smtClean="0"/>
              <a:t>‹#›</a:t>
            </a:fld>
            <a:endParaRPr lang="en-GB"/>
          </a:p>
        </p:txBody>
      </p:sp>
    </p:spTree>
    <p:extLst>
      <p:ext uri="{BB962C8B-B14F-4D97-AF65-F5344CB8AC3E}">
        <p14:creationId xmlns:p14="http://schemas.microsoft.com/office/powerpoint/2010/main" val="316097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7A9E-361F-2435-C880-B592DACC31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2B192D38-B78B-4E84-931A-C32677C2E9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86C8804-7C61-72C3-2226-0A9245922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F369E2-3724-B8EF-2C32-B9C61EAC570A}"/>
              </a:ext>
            </a:extLst>
          </p:cNvPr>
          <p:cNvSpPr>
            <a:spLocks noGrp="1"/>
          </p:cNvSpPr>
          <p:nvPr>
            <p:ph type="dt" sz="half" idx="10"/>
          </p:nvPr>
        </p:nvSpPr>
        <p:spPr/>
        <p:txBody>
          <a:bodyPr/>
          <a:lstStyle/>
          <a:p>
            <a:fld id="{2059E3D1-0982-466E-93D9-CDE3254678E4}" type="datetimeFigureOut">
              <a:rPr lang="en-GB" smtClean="0"/>
              <a:t>06/12/2023</a:t>
            </a:fld>
            <a:endParaRPr lang="en-GB"/>
          </a:p>
        </p:txBody>
      </p:sp>
      <p:sp>
        <p:nvSpPr>
          <p:cNvPr id="6" name="Footer Placeholder 5">
            <a:extLst>
              <a:ext uri="{FF2B5EF4-FFF2-40B4-BE49-F238E27FC236}">
                <a16:creationId xmlns:a16="http://schemas.microsoft.com/office/drawing/2014/main" id="{5569DABE-2AC5-2EE8-9E2E-5E087CD01B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A6464C-D58B-3824-5A3E-9144220886BA}"/>
              </a:ext>
            </a:extLst>
          </p:cNvPr>
          <p:cNvSpPr>
            <a:spLocks noGrp="1"/>
          </p:cNvSpPr>
          <p:nvPr>
            <p:ph type="sldNum" sz="quarter" idx="12"/>
          </p:nvPr>
        </p:nvSpPr>
        <p:spPr/>
        <p:txBody>
          <a:bodyPr/>
          <a:lstStyle/>
          <a:p>
            <a:fld id="{3A47BBE5-A4B2-40F8-A39B-9855A329D57A}" type="slidenum">
              <a:rPr lang="en-GB" smtClean="0"/>
              <a:t>‹#›</a:t>
            </a:fld>
            <a:endParaRPr lang="en-GB"/>
          </a:p>
        </p:txBody>
      </p:sp>
    </p:spTree>
    <p:extLst>
      <p:ext uri="{BB962C8B-B14F-4D97-AF65-F5344CB8AC3E}">
        <p14:creationId xmlns:p14="http://schemas.microsoft.com/office/powerpoint/2010/main" val="393023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58E97-DB14-451F-9713-047AE83D0C2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C952BB4-2C3E-CC9B-476C-BBD9EBBB80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98BB039-136A-8DB9-0351-A51525E08A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D497CC5-50DA-82E2-D6FA-B4AD2846F162}"/>
              </a:ext>
            </a:extLst>
          </p:cNvPr>
          <p:cNvSpPr>
            <a:spLocks noGrp="1"/>
          </p:cNvSpPr>
          <p:nvPr>
            <p:ph type="dt" sz="half" idx="10"/>
          </p:nvPr>
        </p:nvSpPr>
        <p:spPr/>
        <p:txBody>
          <a:bodyPr/>
          <a:lstStyle/>
          <a:p>
            <a:fld id="{2059E3D1-0982-466E-93D9-CDE3254678E4}" type="datetimeFigureOut">
              <a:rPr lang="en-GB" smtClean="0"/>
              <a:t>06/12/2023</a:t>
            </a:fld>
            <a:endParaRPr lang="en-GB"/>
          </a:p>
        </p:txBody>
      </p:sp>
      <p:sp>
        <p:nvSpPr>
          <p:cNvPr id="6" name="Footer Placeholder 5">
            <a:extLst>
              <a:ext uri="{FF2B5EF4-FFF2-40B4-BE49-F238E27FC236}">
                <a16:creationId xmlns:a16="http://schemas.microsoft.com/office/drawing/2014/main" id="{77189073-5CC2-7527-634A-28C83380ED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62E7B9-AB08-CEE2-01FF-F9F166B63F73}"/>
              </a:ext>
            </a:extLst>
          </p:cNvPr>
          <p:cNvSpPr>
            <a:spLocks noGrp="1"/>
          </p:cNvSpPr>
          <p:nvPr>
            <p:ph type="sldNum" sz="quarter" idx="12"/>
          </p:nvPr>
        </p:nvSpPr>
        <p:spPr/>
        <p:txBody>
          <a:bodyPr/>
          <a:lstStyle/>
          <a:p>
            <a:fld id="{3A47BBE5-A4B2-40F8-A39B-9855A329D57A}" type="slidenum">
              <a:rPr lang="en-GB" smtClean="0"/>
              <a:t>‹#›</a:t>
            </a:fld>
            <a:endParaRPr lang="en-GB"/>
          </a:p>
        </p:txBody>
      </p:sp>
    </p:spTree>
    <p:extLst>
      <p:ext uri="{BB962C8B-B14F-4D97-AF65-F5344CB8AC3E}">
        <p14:creationId xmlns:p14="http://schemas.microsoft.com/office/powerpoint/2010/main" val="270269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437B28-E0C9-82B8-84D1-57D82A1D15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FA69877-4471-9026-7CF6-6D06AD499C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09FB05C-219E-747C-8E9D-EEB6E780B8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9E3D1-0982-466E-93D9-CDE3254678E4}" type="datetimeFigureOut">
              <a:rPr lang="en-GB" smtClean="0"/>
              <a:t>06/12/2023</a:t>
            </a:fld>
            <a:endParaRPr lang="en-GB"/>
          </a:p>
        </p:txBody>
      </p:sp>
      <p:sp>
        <p:nvSpPr>
          <p:cNvPr id="5" name="Footer Placeholder 4">
            <a:extLst>
              <a:ext uri="{FF2B5EF4-FFF2-40B4-BE49-F238E27FC236}">
                <a16:creationId xmlns:a16="http://schemas.microsoft.com/office/drawing/2014/main" id="{7E041945-8533-AE4F-7EB6-77B6B6C3D4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EE4D1DB-AB83-C2F6-ADB7-013B1F8F19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7BBE5-A4B2-40F8-A39B-9855A329D57A}" type="slidenum">
              <a:rPr lang="en-GB" smtClean="0"/>
              <a:t>‹#›</a:t>
            </a:fld>
            <a:endParaRPr lang="en-GB"/>
          </a:p>
        </p:txBody>
      </p:sp>
    </p:spTree>
    <p:extLst>
      <p:ext uri="{BB962C8B-B14F-4D97-AF65-F5344CB8AC3E}">
        <p14:creationId xmlns:p14="http://schemas.microsoft.com/office/powerpoint/2010/main" val="4036984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821F9-34A2-0216-B8C0-60CDB3915359}"/>
              </a:ext>
            </a:extLst>
          </p:cNvPr>
          <p:cNvSpPr>
            <a:spLocks noGrp="1"/>
          </p:cNvSpPr>
          <p:nvPr>
            <p:ph type="title"/>
          </p:nvPr>
        </p:nvSpPr>
        <p:spPr/>
        <p:txBody>
          <a:bodyPr>
            <a:noAutofit/>
          </a:bodyPr>
          <a:lstStyle/>
          <a:p>
            <a:r>
              <a:rPr lang="en-GB" sz="3600" b="1" dirty="0"/>
              <a:t>Statement from Dr Keith MacLean OBE for NPWLRA</a:t>
            </a:r>
          </a:p>
        </p:txBody>
      </p:sp>
      <p:sp>
        <p:nvSpPr>
          <p:cNvPr id="3" name="Content Placeholder 2">
            <a:extLst>
              <a:ext uri="{FF2B5EF4-FFF2-40B4-BE49-F238E27FC236}">
                <a16:creationId xmlns:a16="http://schemas.microsoft.com/office/drawing/2014/main" id="{CA35A808-A1EF-51E4-CB03-26F704EF6DD0}"/>
              </a:ext>
            </a:extLst>
          </p:cNvPr>
          <p:cNvSpPr>
            <a:spLocks noGrp="1"/>
          </p:cNvSpPr>
          <p:nvPr>
            <p:ph idx="1"/>
          </p:nvPr>
        </p:nvSpPr>
        <p:spPr>
          <a:xfrm>
            <a:off x="838200" y="1072662"/>
            <a:ext cx="10515600" cy="5420212"/>
          </a:xfrm>
        </p:spPr>
        <p:txBody>
          <a:bodyPr>
            <a:normAutofit/>
          </a:bodyPr>
          <a:lstStyle/>
          <a:p>
            <a:r>
              <a:rPr lang="en-GB" dirty="0"/>
              <a:t>NPWLRA</a:t>
            </a:r>
          </a:p>
          <a:p>
            <a:pPr lvl="1"/>
            <a:r>
              <a:rPr lang="en-GB" dirty="0"/>
              <a:t>1300 flats</a:t>
            </a:r>
          </a:p>
          <a:p>
            <a:pPr lvl="1"/>
            <a:r>
              <a:rPr lang="en-GB" dirty="0"/>
              <a:t>&gt;&gt;2000 residents</a:t>
            </a:r>
          </a:p>
          <a:p>
            <a:pPr lvl="1"/>
            <a:r>
              <a:rPr lang="en-GB" dirty="0"/>
              <a:t>2 miles from runway in Tower Hamlets (opposite O2 on river)</a:t>
            </a:r>
          </a:p>
          <a:p>
            <a:pPr lvl="1"/>
            <a:r>
              <a:rPr lang="en-GB" dirty="0"/>
              <a:t>Directly under both easterly and westerly flight paths</a:t>
            </a:r>
          </a:p>
          <a:p>
            <a:pPr lvl="2"/>
            <a:r>
              <a:rPr lang="en-GB" dirty="0"/>
              <a:t>easterly – landing + hear take off too</a:t>
            </a:r>
          </a:p>
          <a:p>
            <a:pPr lvl="2"/>
            <a:r>
              <a:rPr lang="en-GB" dirty="0"/>
              <a:t>westerly – take off + Heathrow turning point onto final approach</a:t>
            </a:r>
          </a:p>
          <a:p>
            <a:pPr lvl="1"/>
            <a:r>
              <a:rPr lang="en-GB" dirty="0"/>
              <a:t>LCY aircraft are always low and loud when passing</a:t>
            </a:r>
          </a:p>
          <a:p>
            <a:r>
              <a:rPr lang="en-GB" dirty="0"/>
              <a:t>High rise flats, especially river facing are generally quiet, so noise more intrusive</a:t>
            </a:r>
          </a:p>
          <a:p>
            <a:r>
              <a:rPr lang="en-GB" dirty="0"/>
              <a:t>Many flats have no air-conditioning and must open windows for fresh air and to cool the flat (especially with increasing impact of solar gain)</a:t>
            </a:r>
          </a:p>
          <a:p>
            <a:r>
              <a:rPr lang="en-GB" dirty="0"/>
              <a:t>We bought knowing about airport but also about respite</a:t>
            </a:r>
          </a:p>
        </p:txBody>
      </p:sp>
    </p:spTree>
    <p:extLst>
      <p:ext uri="{BB962C8B-B14F-4D97-AF65-F5344CB8AC3E}">
        <p14:creationId xmlns:p14="http://schemas.microsoft.com/office/powerpoint/2010/main" val="387801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97DD0-1076-B669-BE85-F06AC0AE4A14}"/>
              </a:ext>
            </a:extLst>
          </p:cNvPr>
          <p:cNvSpPr>
            <a:spLocks noGrp="1"/>
          </p:cNvSpPr>
          <p:nvPr>
            <p:ph type="title"/>
          </p:nvPr>
        </p:nvSpPr>
        <p:spPr/>
        <p:txBody>
          <a:bodyPr/>
          <a:lstStyle/>
          <a:p>
            <a:r>
              <a:rPr lang="en-GB" dirty="0"/>
              <a:t>Site visits </a:t>
            </a:r>
          </a:p>
        </p:txBody>
      </p:sp>
      <p:sp>
        <p:nvSpPr>
          <p:cNvPr id="3" name="Content Placeholder 2">
            <a:extLst>
              <a:ext uri="{FF2B5EF4-FFF2-40B4-BE49-F238E27FC236}">
                <a16:creationId xmlns:a16="http://schemas.microsoft.com/office/drawing/2014/main" id="{AE3EAFA9-5F2D-7F6B-9859-D3CC79E6D4C2}"/>
              </a:ext>
            </a:extLst>
          </p:cNvPr>
          <p:cNvSpPr>
            <a:spLocks noGrp="1"/>
          </p:cNvSpPr>
          <p:nvPr>
            <p:ph idx="1"/>
          </p:nvPr>
        </p:nvSpPr>
        <p:spPr/>
        <p:txBody>
          <a:bodyPr/>
          <a:lstStyle/>
          <a:p>
            <a:r>
              <a:rPr lang="en-GB" dirty="0"/>
              <a:t>Not Saturday afternoon, unless as baseline</a:t>
            </a:r>
          </a:p>
          <a:p>
            <a:r>
              <a:rPr lang="en-GB" dirty="0"/>
              <a:t>East and west wind</a:t>
            </a:r>
          </a:p>
          <a:p>
            <a:r>
              <a:rPr lang="en-GB" dirty="0"/>
              <a:t>Take-off and landing</a:t>
            </a:r>
          </a:p>
          <a:p>
            <a:r>
              <a:rPr lang="en-GB" dirty="0"/>
              <a:t>New and old aircraft – does it make a discernible difference?</a:t>
            </a:r>
          </a:p>
          <a:p>
            <a:pPr lvl="1"/>
            <a:r>
              <a:rPr lang="en-GB" dirty="0"/>
              <a:t>consider a blind assessment of aircraft type</a:t>
            </a:r>
          </a:p>
          <a:p>
            <a:r>
              <a:rPr lang="en-GB" dirty="0"/>
              <a:t>Assess impact from high rise flats</a:t>
            </a:r>
          </a:p>
          <a:p>
            <a:r>
              <a:rPr lang="en-GB" dirty="0"/>
              <a:t>Please, keep listening to affected people!</a:t>
            </a:r>
          </a:p>
          <a:p>
            <a:endParaRPr lang="en-GB" dirty="0"/>
          </a:p>
        </p:txBody>
      </p:sp>
    </p:spTree>
    <p:extLst>
      <p:ext uri="{BB962C8B-B14F-4D97-AF65-F5344CB8AC3E}">
        <p14:creationId xmlns:p14="http://schemas.microsoft.com/office/powerpoint/2010/main" val="785828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6ED5A6-6C81-E457-C709-FFB8290C2D55}"/>
              </a:ext>
            </a:extLst>
          </p:cNvPr>
          <p:cNvSpPr>
            <a:spLocks noGrp="1"/>
          </p:cNvSpPr>
          <p:nvPr>
            <p:ph type="title"/>
          </p:nvPr>
        </p:nvSpPr>
        <p:spPr/>
        <p:txBody>
          <a:bodyPr>
            <a:noAutofit/>
          </a:bodyPr>
          <a:lstStyle/>
          <a:p>
            <a:r>
              <a:rPr lang="en-GB" sz="3600" dirty="0"/>
              <a:t>Statement to Inquiry </a:t>
            </a:r>
            <a:r>
              <a:rPr lang="en-GB" sz="3600" b="1" dirty="0"/>
              <a:t>(focus on air noise and respite)</a:t>
            </a:r>
          </a:p>
        </p:txBody>
      </p:sp>
      <p:sp>
        <p:nvSpPr>
          <p:cNvPr id="5" name="Content Placeholder 4">
            <a:extLst>
              <a:ext uri="{FF2B5EF4-FFF2-40B4-BE49-F238E27FC236}">
                <a16:creationId xmlns:a16="http://schemas.microsoft.com/office/drawing/2014/main" id="{35B94913-A71E-E807-E2E7-0994F39EC200}"/>
              </a:ext>
            </a:extLst>
          </p:cNvPr>
          <p:cNvSpPr>
            <a:spLocks noGrp="1"/>
          </p:cNvSpPr>
          <p:nvPr>
            <p:ph idx="1"/>
          </p:nvPr>
        </p:nvSpPr>
        <p:spPr>
          <a:xfrm>
            <a:off x="838200" y="1072662"/>
            <a:ext cx="10515600" cy="5785338"/>
          </a:xfrm>
        </p:spPr>
        <p:txBody>
          <a:bodyPr>
            <a:normAutofit fontScale="92500" lnSpcReduction="10000"/>
          </a:bodyPr>
          <a:lstStyle/>
          <a:p>
            <a:r>
              <a:rPr lang="en-GB" dirty="0"/>
              <a:t>ES is very clinical and theoretical (not the first time or the only one!)</a:t>
            </a:r>
          </a:p>
          <a:p>
            <a:pPr lvl="1"/>
            <a:r>
              <a:rPr lang="en-GB" dirty="0"/>
              <a:t>For many - written in inaccessible language</a:t>
            </a:r>
          </a:p>
          <a:p>
            <a:pPr lvl="1"/>
            <a:r>
              <a:rPr lang="en-GB" dirty="0"/>
              <a:t>Selective and unhelpful use of statistics, e.g.</a:t>
            </a:r>
          </a:p>
          <a:p>
            <a:r>
              <a:rPr lang="en-GB" b="0" i="0" dirty="0">
                <a:solidFill>
                  <a:srgbClr val="000000"/>
                </a:solidFill>
                <a:effectLst/>
                <a:latin typeface="Lato" panose="020F0502020204030203" pitchFamily="34" charset="0"/>
              </a:rPr>
              <a:t>The danger of the 'average’ </a:t>
            </a:r>
          </a:p>
          <a:p>
            <a:pPr lvl="1"/>
            <a:r>
              <a:rPr lang="en-GB" dirty="0">
                <a:solidFill>
                  <a:srgbClr val="000000"/>
                </a:solidFill>
                <a:latin typeface="Lato" panose="020F0502020204030203" pitchFamily="34" charset="0"/>
              </a:rPr>
              <a:t>s</a:t>
            </a:r>
            <a:r>
              <a:rPr lang="en-GB" b="0" i="0" dirty="0">
                <a:solidFill>
                  <a:srgbClr val="000000"/>
                </a:solidFill>
                <a:effectLst/>
                <a:latin typeface="Lato" panose="020F0502020204030203" pitchFamily="34" charset="0"/>
              </a:rPr>
              <a:t>imple, often useful, but can be deceptive </a:t>
            </a:r>
          </a:p>
          <a:p>
            <a:pPr lvl="1"/>
            <a:r>
              <a:rPr lang="en-GB" b="0" i="0" dirty="0">
                <a:solidFill>
                  <a:srgbClr val="000000"/>
                </a:solidFill>
                <a:effectLst/>
                <a:latin typeface="Lato" panose="020F0502020204030203" pitchFamily="34" charset="0"/>
              </a:rPr>
              <a:t>“</a:t>
            </a:r>
            <a:r>
              <a:rPr lang="en-GB" b="0" i="0" dirty="0" err="1">
                <a:solidFill>
                  <a:srgbClr val="000000"/>
                </a:solidFill>
                <a:effectLst/>
                <a:latin typeface="Lato" panose="020F0502020204030203" pitchFamily="34" charset="0"/>
              </a:rPr>
              <a:t>levelising</a:t>
            </a:r>
            <a:r>
              <a:rPr lang="en-GB" b="0" i="0" dirty="0">
                <a:solidFill>
                  <a:srgbClr val="000000"/>
                </a:solidFill>
                <a:effectLst/>
                <a:latin typeface="Lato" panose="020F0502020204030203" pitchFamily="34" charset="0"/>
              </a:rPr>
              <a:t>” masks the variability of data, </a:t>
            </a:r>
          </a:p>
          <a:p>
            <a:pPr lvl="1"/>
            <a:r>
              <a:rPr lang="en-GB" b="0" i="0" dirty="0">
                <a:solidFill>
                  <a:srgbClr val="000000"/>
                </a:solidFill>
                <a:effectLst/>
                <a:latin typeface="Lato" panose="020F0502020204030203" pitchFamily="34" charset="0"/>
              </a:rPr>
              <a:t>leads to oversights that can fuel misinformed decisions and propagate misleading narratives</a:t>
            </a:r>
          </a:p>
          <a:p>
            <a:r>
              <a:rPr lang="en-GB" dirty="0">
                <a:solidFill>
                  <a:srgbClr val="000000"/>
                </a:solidFill>
                <a:latin typeface="Lato" panose="020F0502020204030203" pitchFamily="34" charset="0"/>
              </a:rPr>
              <a:t>Man with head in oven and feet in freezer</a:t>
            </a:r>
          </a:p>
          <a:p>
            <a:pPr lvl="1"/>
            <a:r>
              <a:rPr lang="en-GB" b="0" i="0" dirty="0">
                <a:solidFill>
                  <a:srgbClr val="000000"/>
                </a:solidFill>
                <a:effectLst/>
                <a:latin typeface="Lato" panose="020F0502020204030203" pitchFamily="34" charset="0"/>
              </a:rPr>
              <a:t>On average he’d found a comfortable temperature!</a:t>
            </a:r>
          </a:p>
          <a:p>
            <a:r>
              <a:rPr lang="en-GB" dirty="0">
                <a:solidFill>
                  <a:srgbClr val="000000"/>
                </a:solidFill>
                <a:latin typeface="Lato" panose="020F0502020204030203" pitchFamily="34" charset="0"/>
              </a:rPr>
              <a:t>Logarithmic scales (</a:t>
            </a:r>
            <a:r>
              <a:rPr lang="en-GB" dirty="0" err="1">
                <a:solidFill>
                  <a:srgbClr val="000000"/>
                </a:solidFill>
                <a:latin typeface="Lato" panose="020F0502020204030203" pitchFamily="34" charset="0"/>
              </a:rPr>
              <a:t>eg</a:t>
            </a:r>
            <a:r>
              <a:rPr lang="en-GB" dirty="0">
                <a:solidFill>
                  <a:srgbClr val="000000"/>
                </a:solidFill>
                <a:latin typeface="Lato" panose="020F0502020204030203" pitchFamily="34" charset="0"/>
              </a:rPr>
              <a:t> dB) also deceptive and need interpretation</a:t>
            </a:r>
          </a:p>
          <a:p>
            <a:pPr lvl="1"/>
            <a:r>
              <a:rPr lang="en-GB" b="0" i="0" dirty="0">
                <a:solidFill>
                  <a:srgbClr val="000000"/>
                </a:solidFill>
                <a:effectLst/>
                <a:latin typeface="Lato" panose="020F0502020204030203" pitchFamily="34" charset="0"/>
              </a:rPr>
              <a:t>Good to fit big differences on one graph</a:t>
            </a:r>
          </a:p>
          <a:p>
            <a:pPr lvl="1"/>
            <a:r>
              <a:rPr lang="en-GB" dirty="0">
                <a:solidFill>
                  <a:srgbClr val="000000"/>
                </a:solidFill>
                <a:latin typeface="Lato" panose="020F0502020204030203" pitchFamily="34" charset="0"/>
              </a:rPr>
              <a:t>Difficult to interpret, especially changes</a:t>
            </a:r>
          </a:p>
          <a:p>
            <a:pPr lvl="2"/>
            <a:r>
              <a:rPr lang="en-GB" b="0" i="0" dirty="0">
                <a:solidFill>
                  <a:srgbClr val="000000"/>
                </a:solidFill>
                <a:effectLst/>
                <a:latin typeface="Lato" panose="020F0502020204030203" pitchFamily="34" charset="0"/>
              </a:rPr>
              <a:t>+3 = x2; +10 can be </a:t>
            </a:r>
            <a:r>
              <a:rPr lang="en-GB" dirty="0">
                <a:solidFill>
                  <a:srgbClr val="000000"/>
                </a:solidFill>
                <a:latin typeface="Lato" panose="020F0502020204030203" pitchFamily="34" charset="0"/>
              </a:rPr>
              <a:t>x10, or x100 (sound pressure or sound intensity respect.)</a:t>
            </a:r>
          </a:p>
          <a:p>
            <a:pPr lvl="2"/>
            <a:r>
              <a:rPr lang="en-GB" b="0" i="0" dirty="0">
                <a:solidFill>
                  <a:srgbClr val="000000"/>
                </a:solidFill>
                <a:effectLst/>
                <a:latin typeface="Lato" panose="020F0502020204030203" pitchFamily="34" charset="0"/>
              </a:rPr>
              <a:t>Has the Inquiry been given the information to know which is relevant here and, more importantly, how it relates to what those affected will actually hear?</a:t>
            </a:r>
          </a:p>
          <a:p>
            <a:endParaRPr lang="en-GB" dirty="0"/>
          </a:p>
        </p:txBody>
      </p:sp>
    </p:spTree>
    <p:extLst>
      <p:ext uri="{BB962C8B-B14F-4D97-AF65-F5344CB8AC3E}">
        <p14:creationId xmlns:p14="http://schemas.microsoft.com/office/powerpoint/2010/main" val="199272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C28D3-BCE3-EDB0-0939-705D3C4D26DE}"/>
              </a:ext>
            </a:extLst>
          </p:cNvPr>
          <p:cNvSpPr>
            <a:spLocks noGrp="1"/>
          </p:cNvSpPr>
          <p:nvPr>
            <p:ph type="title"/>
          </p:nvPr>
        </p:nvSpPr>
        <p:spPr/>
        <p:txBody>
          <a:bodyPr>
            <a:noAutofit/>
          </a:bodyPr>
          <a:lstStyle/>
          <a:p>
            <a:r>
              <a:rPr lang="en-GB" sz="3200" b="1" dirty="0"/>
              <a:t>Need to account for stakeholders’ wider concerns</a:t>
            </a:r>
          </a:p>
        </p:txBody>
      </p:sp>
      <p:sp>
        <p:nvSpPr>
          <p:cNvPr id="3" name="Content Placeholder 2">
            <a:extLst>
              <a:ext uri="{FF2B5EF4-FFF2-40B4-BE49-F238E27FC236}">
                <a16:creationId xmlns:a16="http://schemas.microsoft.com/office/drawing/2014/main" id="{92EF46C1-36F3-9EAC-B746-E5871BDE858B}"/>
              </a:ext>
            </a:extLst>
          </p:cNvPr>
          <p:cNvSpPr>
            <a:spLocks noGrp="1"/>
          </p:cNvSpPr>
          <p:nvPr>
            <p:ph idx="1"/>
          </p:nvPr>
        </p:nvSpPr>
        <p:spPr>
          <a:xfrm>
            <a:off x="838200" y="1072662"/>
            <a:ext cx="10763250" cy="5458767"/>
          </a:xfrm>
        </p:spPr>
        <p:txBody>
          <a:bodyPr>
            <a:normAutofit fontScale="92500" lnSpcReduction="10000"/>
          </a:bodyPr>
          <a:lstStyle/>
          <a:p>
            <a:r>
              <a:rPr lang="en-GB" dirty="0"/>
              <a:t>Stakeholder engagement should consider and assess </a:t>
            </a:r>
          </a:p>
          <a:p>
            <a:pPr lvl="1"/>
            <a:r>
              <a:rPr lang="en-GB" dirty="0"/>
              <a:t>appropriate qualitative and subjective factors</a:t>
            </a:r>
          </a:p>
          <a:p>
            <a:pPr lvl="1"/>
            <a:r>
              <a:rPr lang="en-GB" dirty="0"/>
              <a:t>not just quantitative ones</a:t>
            </a:r>
          </a:p>
          <a:p>
            <a:r>
              <a:rPr lang="en-GB" dirty="0"/>
              <a:t>In ES language, I am a “residential receptor”</a:t>
            </a:r>
          </a:p>
          <a:p>
            <a:pPr lvl="1"/>
            <a:r>
              <a:rPr lang="en-GB" dirty="0"/>
              <a:t>here officially to represent a few thousand other “residential receptors”</a:t>
            </a:r>
          </a:p>
          <a:p>
            <a:pPr lvl="1"/>
            <a:r>
              <a:rPr lang="en-GB" dirty="0"/>
              <a:t>unofficially probably many more</a:t>
            </a:r>
          </a:p>
          <a:p>
            <a:r>
              <a:rPr lang="en-GB" dirty="0"/>
              <a:t>We are also living examples of those “(very) likely to be annoyed”!</a:t>
            </a:r>
          </a:p>
          <a:p>
            <a:pPr lvl="1"/>
            <a:r>
              <a:rPr lang="en-GB" dirty="0"/>
              <a:t>but do not feel listened to, or that our views are reflected in the conclusions of the ES</a:t>
            </a:r>
          </a:p>
          <a:p>
            <a:pPr lvl="1"/>
            <a:r>
              <a:rPr lang="en-GB" dirty="0"/>
              <a:t>NPW not even on maps (ES or LCY Annual Performance Reports)</a:t>
            </a:r>
          </a:p>
          <a:p>
            <a:pPr lvl="2"/>
            <a:r>
              <a:rPr lang="en-GB" dirty="0" err="1"/>
              <a:t>Bickerdike</a:t>
            </a:r>
            <a:r>
              <a:rPr lang="en-GB" dirty="0"/>
              <a:t> Allen are still using same version as in 2000’s before NPW (and much more) built</a:t>
            </a:r>
          </a:p>
          <a:p>
            <a:pPr lvl="2"/>
            <a:r>
              <a:rPr lang="en-GB" dirty="0"/>
              <a:t>Hopefully population statistics and similar data used in the ES are more up to date!</a:t>
            </a:r>
          </a:p>
          <a:p>
            <a:r>
              <a:rPr lang="en-GB" dirty="0"/>
              <a:t>I’m a scientist, but this is not an academic response</a:t>
            </a:r>
          </a:p>
          <a:p>
            <a:pPr lvl="1"/>
            <a:r>
              <a:rPr lang="en-GB" dirty="0"/>
              <a:t>what I will say is heavily weighted to observation of reality, rather than theoretical modelling </a:t>
            </a:r>
          </a:p>
          <a:p>
            <a:pPr lvl="1"/>
            <a:r>
              <a:rPr lang="en-GB" dirty="0"/>
              <a:t>reflects how we are already impacted and what our concerns are.</a:t>
            </a:r>
          </a:p>
        </p:txBody>
      </p:sp>
    </p:spTree>
    <p:extLst>
      <p:ext uri="{BB962C8B-B14F-4D97-AF65-F5344CB8AC3E}">
        <p14:creationId xmlns:p14="http://schemas.microsoft.com/office/powerpoint/2010/main" val="163004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AC01-A790-9366-7456-DCDC4E8758F5}"/>
              </a:ext>
            </a:extLst>
          </p:cNvPr>
          <p:cNvSpPr>
            <a:spLocks noGrp="1"/>
          </p:cNvSpPr>
          <p:nvPr>
            <p:ph type="title"/>
          </p:nvPr>
        </p:nvSpPr>
        <p:spPr/>
        <p:txBody>
          <a:bodyPr>
            <a:normAutofit/>
          </a:bodyPr>
          <a:lstStyle/>
          <a:p>
            <a:r>
              <a:rPr lang="en-GB" dirty="0"/>
              <a:t>Noise assessment</a:t>
            </a:r>
          </a:p>
        </p:txBody>
      </p:sp>
      <p:sp>
        <p:nvSpPr>
          <p:cNvPr id="3" name="Content Placeholder 2">
            <a:extLst>
              <a:ext uri="{FF2B5EF4-FFF2-40B4-BE49-F238E27FC236}">
                <a16:creationId xmlns:a16="http://schemas.microsoft.com/office/drawing/2014/main" id="{8CC2FC97-3E4D-889A-6264-FB978D1429B2}"/>
              </a:ext>
            </a:extLst>
          </p:cNvPr>
          <p:cNvSpPr>
            <a:spLocks noGrp="1"/>
          </p:cNvSpPr>
          <p:nvPr>
            <p:ph idx="1"/>
          </p:nvPr>
        </p:nvSpPr>
        <p:spPr>
          <a:xfrm>
            <a:off x="838199" y="1072662"/>
            <a:ext cx="11244944" cy="5344467"/>
          </a:xfrm>
        </p:spPr>
        <p:txBody>
          <a:bodyPr>
            <a:normAutofit/>
          </a:bodyPr>
          <a:lstStyle/>
          <a:p>
            <a:r>
              <a:rPr lang="en-GB" dirty="0"/>
              <a:t>Should not just be about volume (</a:t>
            </a:r>
            <a:r>
              <a:rPr lang="en-GB" dirty="0" err="1"/>
              <a:t>deciBels</a:t>
            </a:r>
            <a:r>
              <a:rPr lang="en-GB" dirty="0"/>
              <a:t>)</a:t>
            </a:r>
          </a:p>
          <a:p>
            <a:r>
              <a:rPr lang="en-GB" dirty="0"/>
              <a:t>Experience from 30 years in energy industry – with power cuts, the perceived disturbance/annoyance </a:t>
            </a:r>
          </a:p>
          <a:p>
            <a:pPr lvl="1"/>
            <a:r>
              <a:rPr lang="en-GB" dirty="0"/>
              <a:t>not only relates to duration, e.g. how long an outage lasts each time or cumulatively</a:t>
            </a:r>
          </a:p>
          <a:p>
            <a:pPr lvl="1"/>
            <a:r>
              <a:rPr lang="en-GB" dirty="0"/>
              <a:t>but importantly also, to frequency and distribution patterns.</a:t>
            </a:r>
          </a:p>
          <a:p>
            <a:pPr lvl="1"/>
            <a:r>
              <a:rPr lang="en-GB" dirty="0"/>
              <a:t>Now a regulatory requirement to monitor and publish all relevant data and show </a:t>
            </a:r>
            <a:r>
              <a:rPr lang="en-GB" dirty="0" err="1"/>
              <a:t>adhrenece</a:t>
            </a:r>
            <a:r>
              <a:rPr lang="en-GB" dirty="0"/>
              <a:t> to ever stricter targets.</a:t>
            </a:r>
          </a:p>
          <a:p>
            <a:r>
              <a:rPr lang="en-GB" dirty="0"/>
              <a:t>ES heavily weighted towards the single dimension of sound volume</a:t>
            </a:r>
          </a:p>
          <a:p>
            <a:r>
              <a:rPr lang="en-GB" dirty="0"/>
              <a:t>It also shows other useful data but does not appear to give them any/much weighting in the overall assessment</a:t>
            </a:r>
          </a:p>
          <a:p>
            <a:pPr lvl="1"/>
            <a:r>
              <a:rPr lang="en-GB" dirty="0"/>
              <a:t>particularly with regard to the disputed respite periods on Saturday and in the early morning, these other factors could help the assessment to better reflect real issues of annoyance and/or sleep disturbance? </a:t>
            </a:r>
          </a:p>
        </p:txBody>
      </p:sp>
    </p:spTree>
    <p:extLst>
      <p:ext uri="{BB962C8B-B14F-4D97-AF65-F5344CB8AC3E}">
        <p14:creationId xmlns:p14="http://schemas.microsoft.com/office/powerpoint/2010/main" val="158208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B6086-4328-6C48-C62A-624252BB44B9}"/>
              </a:ext>
            </a:extLst>
          </p:cNvPr>
          <p:cNvSpPr>
            <a:spLocks noGrp="1"/>
          </p:cNvSpPr>
          <p:nvPr>
            <p:ph type="title"/>
          </p:nvPr>
        </p:nvSpPr>
        <p:spPr/>
        <p:txBody>
          <a:bodyPr>
            <a:noAutofit/>
          </a:bodyPr>
          <a:lstStyle/>
          <a:p>
            <a:r>
              <a:rPr lang="en-GB" sz="3200" b="1" dirty="0"/>
              <a:t>Assessment of scale and significance of changes in air noise</a:t>
            </a:r>
          </a:p>
        </p:txBody>
      </p:sp>
      <p:sp>
        <p:nvSpPr>
          <p:cNvPr id="3" name="Content Placeholder 2">
            <a:extLst>
              <a:ext uri="{FF2B5EF4-FFF2-40B4-BE49-F238E27FC236}">
                <a16:creationId xmlns:a16="http://schemas.microsoft.com/office/drawing/2014/main" id="{2615239C-621D-F494-E60C-817D1B2A1B22}"/>
              </a:ext>
            </a:extLst>
          </p:cNvPr>
          <p:cNvSpPr>
            <a:spLocks noGrp="1"/>
          </p:cNvSpPr>
          <p:nvPr>
            <p:ph idx="1"/>
          </p:nvPr>
        </p:nvSpPr>
        <p:spPr/>
        <p:txBody>
          <a:bodyPr>
            <a:normAutofit/>
          </a:bodyPr>
          <a:lstStyle/>
          <a:p>
            <a:r>
              <a:rPr lang="en-GB" dirty="0"/>
              <a:t>The ES states:</a:t>
            </a:r>
          </a:p>
          <a:p>
            <a:pPr marL="0" indent="0">
              <a:buNone/>
            </a:pPr>
            <a:r>
              <a:rPr lang="en-GB" sz="2000" b="0" i="0" u="none" strike="noStrike" baseline="0" dirty="0">
                <a:solidFill>
                  <a:srgbClr val="5B6B92"/>
                </a:solidFill>
                <a:latin typeface="Arial" panose="020B0604020202020204" pitchFamily="34" charset="0"/>
              </a:rPr>
              <a:t>8.3.97 </a:t>
            </a:r>
            <a:r>
              <a:rPr lang="en-GB" sz="2000" b="0" i="0" u="none" strike="noStrike" baseline="0" dirty="0">
                <a:solidFill>
                  <a:srgbClr val="6E7070"/>
                </a:solidFill>
                <a:latin typeface="Arial" panose="020B0604020202020204" pitchFamily="34" charset="0"/>
              </a:rPr>
              <a:t>There is no clearly accepted method of how to rate the scale of the effect and accordingly this has been determined based on professional judgement. Some guidance has however been provided in the PPGN which states among </a:t>
            </a:r>
            <a:r>
              <a:rPr lang="en-GB" sz="2000" b="0" i="1" u="none" strike="noStrike" baseline="0" dirty="0">
                <a:solidFill>
                  <a:srgbClr val="6E7070"/>
                </a:solidFill>
                <a:latin typeface="Arial" panose="020B0604020202020204" pitchFamily="34" charset="0"/>
              </a:rPr>
              <a:t>“What factors influence whether noise could be a concern?” </a:t>
            </a:r>
            <a:r>
              <a:rPr lang="en-GB" sz="2000" b="0" i="0" u="none" strike="noStrike" baseline="0" dirty="0">
                <a:solidFill>
                  <a:srgbClr val="6E7070"/>
                </a:solidFill>
                <a:latin typeface="Arial" panose="020B0604020202020204" pitchFamily="34" charset="0"/>
              </a:rPr>
              <a:t>the following: </a:t>
            </a:r>
          </a:p>
          <a:p>
            <a:pPr lvl="1"/>
            <a:r>
              <a:rPr lang="en-GB" sz="1600" b="0" i="1" u="none" strike="noStrike" baseline="0" dirty="0">
                <a:solidFill>
                  <a:srgbClr val="666C9F"/>
                </a:solidFill>
                <a:latin typeface="Arial" panose="020B0604020202020204" pitchFamily="34" charset="0"/>
              </a:rPr>
              <a:t>“In cases where existing noise sensitive locations already experience high noise levels, a development that is expected to cause even a small increase in the overall noise level may result in a significant adverse effect occurring even though little or no change in behaviour would be likely to occur.” </a:t>
            </a:r>
            <a:endParaRPr lang="en-GB" sz="1600" dirty="0"/>
          </a:p>
          <a:p>
            <a:r>
              <a:rPr lang="en-GB" dirty="0"/>
              <a:t>With this acknowledged uncertainty in methodology, it seems inappropriate to focus on only one metric, especially one which only shows negligible impact, and to exclude others (e.g. N65, or the count of the highly sleep disturbed population) which appear to signal a non-negligible change in impact.</a:t>
            </a:r>
          </a:p>
          <a:p>
            <a:r>
              <a:rPr lang="en-GB" dirty="0"/>
              <a:t>At the very least, the ES should give a clear justification</a:t>
            </a:r>
          </a:p>
        </p:txBody>
      </p:sp>
    </p:spTree>
    <p:extLst>
      <p:ext uri="{BB962C8B-B14F-4D97-AF65-F5344CB8AC3E}">
        <p14:creationId xmlns:p14="http://schemas.microsoft.com/office/powerpoint/2010/main" val="205261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2569BECE-043F-AC45-8F5F-EAB7BFD72B33}"/>
              </a:ext>
            </a:extLst>
          </p:cNvPr>
          <p:cNvPicPr>
            <a:picLocks noGrp="1" noChangeAspect="1"/>
          </p:cNvPicPr>
          <p:nvPr>
            <p:ph idx="1"/>
          </p:nvPr>
        </p:nvPicPr>
        <p:blipFill>
          <a:blip r:embed="rId2"/>
          <a:stretch>
            <a:fillRect/>
          </a:stretch>
        </p:blipFill>
        <p:spPr>
          <a:xfrm>
            <a:off x="9525" y="3022378"/>
            <a:ext cx="9144000" cy="2733675"/>
          </a:xfrm>
        </p:spPr>
      </p:pic>
      <p:pic>
        <p:nvPicPr>
          <p:cNvPr id="11" name="Picture 10">
            <a:extLst>
              <a:ext uri="{FF2B5EF4-FFF2-40B4-BE49-F238E27FC236}">
                <a16:creationId xmlns:a16="http://schemas.microsoft.com/office/drawing/2014/main" id="{9A11F550-3F51-9A50-1C0F-81BEDE73A3FD}"/>
              </a:ext>
            </a:extLst>
          </p:cNvPr>
          <p:cNvPicPr>
            <a:picLocks noChangeAspect="1"/>
          </p:cNvPicPr>
          <p:nvPr/>
        </p:nvPicPr>
        <p:blipFill>
          <a:blip r:embed="rId3"/>
          <a:stretch>
            <a:fillRect/>
          </a:stretch>
        </p:blipFill>
        <p:spPr>
          <a:xfrm>
            <a:off x="0" y="0"/>
            <a:ext cx="9163050" cy="3038475"/>
          </a:xfrm>
          <a:prstGeom prst="rect">
            <a:avLst/>
          </a:prstGeom>
        </p:spPr>
      </p:pic>
      <p:sp>
        <p:nvSpPr>
          <p:cNvPr id="12" name="TextBox 11">
            <a:extLst>
              <a:ext uri="{FF2B5EF4-FFF2-40B4-BE49-F238E27FC236}">
                <a16:creationId xmlns:a16="http://schemas.microsoft.com/office/drawing/2014/main" id="{608249B7-2879-C376-4750-23D27F74AD71}"/>
              </a:ext>
            </a:extLst>
          </p:cNvPr>
          <p:cNvSpPr txBox="1"/>
          <p:nvPr/>
        </p:nvSpPr>
        <p:spPr>
          <a:xfrm>
            <a:off x="9141276" y="1874686"/>
            <a:ext cx="2600283" cy="369332"/>
          </a:xfrm>
          <a:prstGeom prst="rect">
            <a:avLst/>
          </a:prstGeom>
          <a:noFill/>
        </p:spPr>
        <p:txBody>
          <a:bodyPr wrap="square" rtlCol="0">
            <a:spAutoFit/>
          </a:bodyPr>
          <a:lstStyle/>
          <a:p>
            <a:r>
              <a:rPr lang="en-GB" dirty="0"/>
              <a:t>In 2031 DC </a:t>
            </a:r>
            <a:r>
              <a:rPr lang="en-GB" b="1" dirty="0"/>
              <a:t>day (Exeter)</a:t>
            </a:r>
          </a:p>
        </p:txBody>
      </p:sp>
      <p:sp>
        <p:nvSpPr>
          <p:cNvPr id="13" name="TextBox 12">
            <a:extLst>
              <a:ext uri="{FF2B5EF4-FFF2-40B4-BE49-F238E27FC236}">
                <a16:creationId xmlns:a16="http://schemas.microsoft.com/office/drawing/2014/main" id="{DBD24749-0EBD-EC0A-2FC5-B2372D432451}"/>
              </a:ext>
            </a:extLst>
          </p:cNvPr>
          <p:cNvSpPr txBox="1"/>
          <p:nvPr/>
        </p:nvSpPr>
        <p:spPr>
          <a:xfrm>
            <a:off x="8990239" y="2145975"/>
            <a:ext cx="2811236" cy="369332"/>
          </a:xfrm>
          <a:prstGeom prst="rect">
            <a:avLst/>
          </a:prstGeom>
          <a:noFill/>
        </p:spPr>
        <p:txBody>
          <a:bodyPr wrap="square" rtlCol="0">
            <a:spAutoFit/>
          </a:bodyPr>
          <a:lstStyle/>
          <a:p>
            <a:r>
              <a:rPr lang="en-GB" dirty="0"/>
              <a:t>&gt;50% increase to DM and B</a:t>
            </a:r>
          </a:p>
        </p:txBody>
      </p:sp>
      <p:sp>
        <p:nvSpPr>
          <p:cNvPr id="14" name="TextBox 13">
            <a:extLst>
              <a:ext uri="{FF2B5EF4-FFF2-40B4-BE49-F238E27FC236}">
                <a16:creationId xmlns:a16="http://schemas.microsoft.com/office/drawing/2014/main" id="{EA6517E1-87D5-E4AA-72D4-577450E03DA4}"/>
              </a:ext>
            </a:extLst>
          </p:cNvPr>
          <p:cNvSpPr txBox="1"/>
          <p:nvPr/>
        </p:nvSpPr>
        <p:spPr>
          <a:xfrm>
            <a:off x="8999765" y="2584060"/>
            <a:ext cx="2515960" cy="369332"/>
          </a:xfrm>
          <a:prstGeom prst="rect">
            <a:avLst/>
          </a:prstGeom>
          <a:noFill/>
        </p:spPr>
        <p:txBody>
          <a:bodyPr wrap="square" rtlCol="0">
            <a:spAutoFit/>
          </a:bodyPr>
          <a:lstStyle/>
          <a:p>
            <a:r>
              <a:rPr lang="en-GB" dirty="0"/>
              <a:t>&gt;40% to DM, &gt;400% to B</a:t>
            </a:r>
          </a:p>
        </p:txBody>
      </p:sp>
      <p:sp>
        <p:nvSpPr>
          <p:cNvPr id="18" name="TextBox 17">
            <a:extLst>
              <a:ext uri="{FF2B5EF4-FFF2-40B4-BE49-F238E27FC236}">
                <a16:creationId xmlns:a16="http://schemas.microsoft.com/office/drawing/2014/main" id="{BBF8E9D9-FAA4-0618-54E5-F5898AAA109D}"/>
              </a:ext>
            </a:extLst>
          </p:cNvPr>
          <p:cNvSpPr txBox="1"/>
          <p:nvPr/>
        </p:nvSpPr>
        <p:spPr>
          <a:xfrm>
            <a:off x="9141275" y="4212598"/>
            <a:ext cx="2600283" cy="646331"/>
          </a:xfrm>
          <a:prstGeom prst="rect">
            <a:avLst/>
          </a:prstGeom>
          <a:noFill/>
        </p:spPr>
        <p:txBody>
          <a:bodyPr wrap="square" rtlCol="0">
            <a:spAutoFit/>
          </a:bodyPr>
          <a:lstStyle/>
          <a:p>
            <a:r>
              <a:rPr lang="en-GB" dirty="0"/>
              <a:t>In 2031 DC </a:t>
            </a:r>
            <a:r>
              <a:rPr lang="en-GB" b="1" dirty="0"/>
              <a:t>weekend  day</a:t>
            </a:r>
          </a:p>
          <a:p>
            <a:r>
              <a:rPr lang="en-GB" b="1" dirty="0"/>
              <a:t>(York)</a:t>
            </a:r>
          </a:p>
        </p:txBody>
      </p:sp>
      <p:sp>
        <p:nvSpPr>
          <p:cNvPr id="19" name="TextBox 18">
            <a:extLst>
              <a:ext uri="{FF2B5EF4-FFF2-40B4-BE49-F238E27FC236}">
                <a16:creationId xmlns:a16="http://schemas.microsoft.com/office/drawing/2014/main" id="{0FFF4841-45CE-41CA-0F52-46F78941FD61}"/>
              </a:ext>
            </a:extLst>
          </p:cNvPr>
          <p:cNvSpPr txBox="1"/>
          <p:nvPr/>
        </p:nvSpPr>
        <p:spPr>
          <a:xfrm>
            <a:off x="8990239" y="4821707"/>
            <a:ext cx="2966358" cy="369332"/>
          </a:xfrm>
          <a:prstGeom prst="rect">
            <a:avLst/>
          </a:prstGeom>
          <a:noFill/>
        </p:spPr>
        <p:txBody>
          <a:bodyPr wrap="square" rtlCol="0">
            <a:spAutoFit/>
          </a:bodyPr>
          <a:lstStyle/>
          <a:p>
            <a:r>
              <a:rPr lang="en-GB" dirty="0"/>
              <a:t>~100% increase to DM and B</a:t>
            </a:r>
          </a:p>
        </p:txBody>
      </p:sp>
      <p:sp>
        <p:nvSpPr>
          <p:cNvPr id="20" name="TextBox 19">
            <a:extLst>
              <a:ext uri="{FF2B5EF4-FFF2-40B4-BE49-F238E27FC236}">
                <a16:creationId xmlns:a16="http://schemas.microsoft.com/office/drawing/2014/main" id="{450F90C1-CAE5-7637-ECE1-E75060476095}"/>
              </a:ext>
            </a:extLst>
          </p:cNvPr>
          <p:cNvSpPr txBox="1"/>
          <p:nvPr/>
        </p:nvSpPr>
        <p:spPr>
          <a:xfrm>
            <a:off x="8999765" y="5259792"/>
            <a:ext cx="2801710" cy="369332"/>
          </a:xfrm>
          <a:prstGeom prst="rect">
            <a:avLst/>
          </a:prstGeom>
          <a:noFill/>
        </p:spPr>
        <p:txBody>
          <a:bodyPr wrap="square" rtlCol="0">
            <a:spAutoFit/>
          </a:bodyPr>
          <a:lstStyle/>
          <a:p>
            <a:r>
              <a:rPr lang="en-GB" dirty="0"/>
              <a:t>&gt;150% to DM, &gt;600% to B</a:t>
            </a:r>
          </a:p>
        </p:txBody>
      </p:sp>
      <p:sp>
        <p:nvSpPr>
          <p:cNvPr id="21" name="TextBox 20">
            <a:extLst>
              <a:ext uri="{FF2B5EF4-FFF2-40B4-BE49-F238E27FC236}">
                <a16:creationId xmlns:a16="http://schemas.microsoft.com/office/drawing/2014/main" id="{B4ED8017-EF53-BC9B-C5B2-ECA4C357BF6E}"/>
              </a:ext>
            </a:extLst>
          </p:cNvPr>
          <p:cNvSpPr txBox="1"/>
          <p:nvPr/>
        </p:nvSpPr>
        <p:spPr>
          <a:xfrm>
            <a:off x="9163050" y="-94942"/>
            <a:ext cx="1910443" cy="1754326"/>
          </a:xfrm>
          <a:prstGeom prst="rect">
            <a:avLst/>
          </a:prstGeom>
          <a:noFill/>
        </p:spPr>
        <p:txBody>
          <a:bodyPr wrap="square" rtlCol="0">
            <a:spAutoFit/>
          </a:bodyPr>
          <a:lstStyle/>
          <a:p>
            <a:r>
              <a:rPr lang="en-GB" dirty="0"/>
              <a:t>Number of people experiencing incidents higher than 65dB – (also correlates with annoyance, CAA)</a:t>
            </a:r>
          </a:p>
        </p:txBody>
      </p:sp>
      <p:pic>
        <p:nvPicPr>
          <p:cNvPr id="23" name="Picture 22">
            <a:extLst>
              <a:ext uri="{FF2B5EF4-FFF2-40B4-BE49-F238E27FC236}">
                <a16:creationId xmlns:a16="http://schemas.microsoft.com/office/drawing/2014/main" id="{B6A8FC7F-B152-48B1-88A5-7E2399010E1B}"/>
              </a:ext>
            </a:extLst>
          </p:cNvPr>
          <p:cNvPicPr>
            <a:picLocks noChangeAspect="1"/>
          </p:cNvPicPr>
          <p:nvPr/>
        </p:nvPicPr>
        <p:blipFill>
          <a:blip r:embed="rId4"/>
          <a:stretch>
            <a:fillRect/>
          </a:stretch>
        </p:blipFill>
        <p:spPr>
          <a:xfrm>
            <a:off x="9525" y="5697877"/>
            <a:ext cx="9360310" cy="1415845"/>
          </a:xfrm>
          <a:prstGeom prst="rect">
            <a:avLst/>
          </a:prstGeom>
        </p:spPr>
      </p:pic>
      <p:sp>
        <p:nvSpPr>
          <p:cNvPr id="24" name="TextBox 23">
            <a:extLst>
              <a:ext uri="{FF2B5EF4-FFF2-40B4-BE49-F238E27FC236}">
                <a16:creationId xmlns:a16="http://schemas.microsoft.com/office/drawing/2014/main" id="{16C35D96-9689-5E6F-7835-6AA2F0D32170}"/>
              </a:ext>
            </a:extLst>
          </p:cNvPr>
          <p:cNvSpPr txBox="1"/>
          <p:nvPr/>
        </p:nvSpPr>
        <p:spPr>
          <a:xfrm>
            <a:off x="9369835" y="5974499"/>
            <a:ext cx="2700245" cy="923330"/>
          </a:xfrm>
          <a:prstGeom prst="rect">
            <a:avLst/>
          </a:prstGeom>
          <a:noFill/>
        </p:spPr>
        <p:txBody>
          <a:bodyPr wrap="square" rtlCol="0">
            <a:spAutoFit/>
          </a:bodyPr>
          <a:lstStyle/>
          <a:p>
            <a:r>
              <a:rPr lang="en-GB" dirty="0"/>
              <a:t>Potential 50% increase, but hope only 5-10% with quieter aircraft (</a:t>
            </a:r>
            <a:r>
              <a:rPr lang="en-GB" b="1" dirty="0"/>
              <a:t>x6 NPW</a:t>
            </a:r>
            <a:r>
              <a:rPr lang="en-GB" dirty="0"/>
              <a:t>)</a:t>
            </a:r>
          </a:p>
        </p:txBody>
      </p:sp>
    </p:spTree>
    <p:extLst>
      <p:ext uri="{BB962C8B-B14F-4D97-AF65-F5344CB8AC3E}">
        <p14:creationId xmlns:p14="http://schemas.microsoft.com/office/powerpoint/2010/main" val="148541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8BB4-D505-6CBF-DC6E-C149180CAE0B}"/>
              </a:ext>
            </a:extLst>
          </p:cNvPr>
          <p:cNvSpPr>
            <a:spLocks noGrp="1"/>
          </p:cNvSpPr>
          <p:nvPr>
            <p:ph type="title"/>
          </p:nvPr>
        </p:nvSpPr>
        <p:spPr/>
        <p:txBody>
          <a:bodyPr>
            <a:normAutofit/>
          </a:bodyPr>
          <a:lstStyle/>
          <a:p>
            <a:r>
              <a:rPr lang="en-GB" dirty="0"/>
              <a:t>Other important characteristics of noise</a:t>
            </a:r>
          </a:p>
        </p:txBody>
      </p:sp>
      <p:sp>
        <p:nvSpPr>
          <p:cNvPr id="3" name="Content Placeholder 2">
            <a:extLst>
              <a:ext uri="{FF2B5EF4-FFF2-40B4-BE49-F238E27FC236}">
                <a16:creationId xmlns:a16="http://schemas.microsoft.com/office/drawing/2014/main" id="{1FF44F23-2B54-136D-122E-6FF706619855}"/>
              </a:ext>
            </a:extLst>
          </p:cNvPr>
          <p:cNvSpPr>
            <a:spLocks noGrp="1"/>
          </p:cNvSpPr>
          <p:nvPr>
            <p:ph idx="1"/>
          </p:nvPr>
        </p:nvSpPr>
        <p:spPr/>
        <p:txBody>
          <a:bodyPr>
            <a:normAutofit/>
          </a:bodyPr>
          <a:lstStyle/>
          <a:p>
            <a:r>
              <a:rPr lang="en-GB" b="1" dirty="0"/>
              <a:t>Irritating</a:t>
            </a:r>
            <a:r>
              <a:rPr lang="en-GB" dirty="0"/>
              <a:t> (scale is relative) (high ranking for most people – jet engines, nails on blackboard, snoring – very relevant to sleep disturbance,)</a:t>
            </a:r>
          </a:p>
          <a:p>
            <a:r>
              <a:rPr lang="en-GB" b="1" dirty="0"/>
              <a:t>Incessant nature </a:t>
            </a:r>
            <a:r>
              <a:rPr lang="en-GB" dirty="0"/>
              <a:t>- many times an hour, every day, every week and month, year in year out</a:t>
            </a:r>
          </a:p>
          <a:p>
            <a:r>
              <a:rPr lang="en-GB" dirty="0"/>
              <a:t>Examples:</a:t>
            </a:r>
          </a:p>
          <a:p>
            <a:pPr lvl="1"/>
            <a:r>
              <a:rPr lang="en-GB" b="1" dirty="0"/>
              <a:t>Hammering – </a:t>
            </a:r>
            <a:r>
              <a:rPr lang="en-GB" dirty="0"/>
              <a:t>loud, frequent but short duration - how would ES treat that?</a:t>
            </a:r>
          </a:p>
          <a:p>
            <a:pPr lvl="1"/>
            <a:r>
              <a:rPr lang="en-GB" b="1" dirty="0"/>
              <a:t>Mosquito</a:t>
            </a:r>
            <a:r>
              <a:rPr lang="en-GB" dirty="0"/>
              <a:t> – another example which can cause significant sleep disturbance – NOT loud, but very annoying sound; only going to get louder as it approaches its victim, days of discomfort to follow, and it or another one will be back again unless something is done</a:t>
            </a:r>
          </a:p>
          <a:p>
            <a:r>
              <a:rPr lang="en-GB" dirty="0"/>
              <a:t>So, what can be done with LCY noise?</a:t>
            </a:r>
          </a:p>
        </p:txBody>
      </p:sp>
    </p:spTree>
    <p:extLst>
      <p:ext uri="{BB962C8B-B14F-4D97-AF65-F5344CB8AC3E}">
        <p14:creationId xmlns:p14="http://schemas.microsoft.com/office/powerpoint/2010/main" val="1946067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BEE2-8117-1FCF-7C72-8BEC81E3C7C0}"/>
              </a:ext>
            </a:extLst>
          </p:cNvPr>
          <p:cNvSpPr>
            <a:spLocks noGrp="1"/>
          </p:cNvSpPr>
          <p:nvPr>
            <p:ph type="title"/>
          </p:nvPr>
        </p:nvSpPr>
        <p:spPr/>
        <p:txBody>
          <a:bodyPr>
            <a:normAutofit/>
          </a:bodyPr>
          <a:lstStyle/>
          <a:p>
            <a:r>
              <a:rPr lang="en-GB" dirty="0"/>
              <a:t>Some thoughts for (partial) remedy</a:t>
            </a:r>
          </a:p>
        </p:txBody>
      </p:sp>
      <p:sp>
        <p:nvSpPr>
          <p:cNvPr id="3" name="Content Placeholder 2">
            <a:extLst>
              <a:ext uri="{FF2B5EF4-FFF2-40B4-BE49-F238E27FC236}">
                <a16:creationId xmlns:a16="http://schemas.microsoft.com/office/drawing/2014/main" id="{24C2FECD-EE1C-4203-A09F-B576AE83C08C}"/>
              </a:ext>
            </a:extLst>
          </p:cNvPr>
          <p:cNvSpPr>
            <a:spLocks noGrp="1"/>
          </p:cNvSpPr>
          <p:nvPr>
            <p:ph idx="1"/>
          </p:nvPr>
        </p:nvSpPr>
        <p:spPr/>
        <p:txBody>
          <a:bodyPr>
            <a:normAutofit/>
          </a:bodyPr>
          <a:lstStyle/>
          <a:p>
            <a:r>
              <a:rPr lang="en-GB" dirty="0"/>
              <a:t>Volume (is partially addressed)</a:t>
            </a:r>
          </a:p>
          <a:p>
            <a:pPr lvl="1"/>
            <a:r>
              <a:rPr lang="en-GB" dirty="0"/>
              <a:t>proposed quieter planes</a:t>
            </a:r>
          </a:p>
          <a:p>
            <a:pPr lvl="1"/>
            <a:r>
              <a:rPr lang="en-GB" dirty="0"/>
              <a:t>Insulation – look at triggers and measures that reflect more than just levelised volume</a:t>
            </a:r>
          </a:p>
          <a:p>
            <a:pPr lvl="2"/>
            <a:r>
              <a:rPr lang="en-GB" dirty="0"/>
              <a:t>NPW eligibility? </a:t>
            </a:r>
          </a:p>
          <a:p>
            <a:r>
              <a:rPr lang="en-GB" dirty="0"/>
              <a:t>Little else available for other factors other than to</a:t>
            </a:r>
          </a:p>
          <a:p>
            <a:pPr lvl="1"/>
            <a:r>
              <a:rPr lang="en-GB" dirty="0"/>
              <a:t>maintain/reduce number of early/late planes (not increase!)</a:t>
            </a:r>
          </a:p>
          <a:p>
            <a:pPr lvl="1"/>
            <a:r>
              <a:rPr lang="en-GB" dirty="0"/>
              <a:t>maintain existing respite from early and late flights</a:t>
            </a:r>
          </a:p>
          <a:p>
            <a:pPr lvl="1"/>
            <a:r>
              <a:rPr lang="en-GB" dirty="0"/>
              <a:t>ideally increase respite with flightpath diversity</a:t>
            </a:r>
          </a:p>
        </p:txBody>
      </p:sp>
    </p:spTree>
    <p:extLst>
      <p:ext uri="{BB962C8B-B14F-4D97-AF65-F5344CB8AC3E}">
        <p14:creationId xmlns:p14="http://schemas.microsoft.com/office/powerpoint/2010/main" val="969384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A5991-EF0C-4818-4028-9A8E1436FF41}"/>
              </a:ext>
            </a:extLst>
          </p:cNvPr>
          <p:cNvSpPr>
            <a:spLocks noGrp="1"/>
          </p:cNvSpPr>
          <p:nvPr>
            <p:ph type="title"/>
          </p:nvPr>
        </p:nvSpPr>
        <p:spPr/>
        <p:txBody>
          <a:bodyPr>
            <a:normAutofit/>
          </a:bodyPr>
          <a:lstStyle/>
          <a:p>
            <a:r>
              <a:rPr lang="en-GB" dirty="0"/>
              <a:t>Conclusions</a:t>
            </a:r>
          </a:p>
        </p:txBody>
      </p:sp>
      <p:sp>
        <p:nvSpPr>
          <p:cNvPr id="3" name="Content Placeholder 2">
            <a:extLst>
              <a:ext uri="{FF2B5EF4-FFF2-40B4-BE49-F238E27FC236}">
                <a16:creationId xmlns:a16="http://schemas.microsoft.com/office/drawing/2014/main" id="{35F91460-CE7A-8B43-6495-921EDA4282D2}"/>
              </a:ext>
            </a:extLst>
          </p:cNvPr>
          <p:cNvSpPr>
            <a:spLocks noGrp="1"/>
          </p:cNvSpPr>
          <p:nvPr>
            <p:ph idx="1"/>
          </p:nvPr>
        </p:nvSpPr>
        <p:spPr>
          <a:xfrm>
            <a:off x="838199" y="1072662"/>
            <a:ext cx="10869387" cy="5311809"/>
          </a:xfrm>
        </p:spPr>
        <p:txBody>
          <a:bodyPr>
            <a:normAutofit fontScale="92500"/>
          </a:bodyPr>
          <a:lstStyle/>
          <a:p>
            <a:r>
              <a:rPr lang="en-GB" dirty="0"/>
              <a:t>Not against the development of the airport</a:t>
            </a:r>
          </a:p>
          <a:p>
            <a:r>
              <a:rPr lang="en-GB" dirty="0"/>
              <a:t>Accept that flight numbers will increase</a:t>
            </a:r>
          </a:p>
          <a:p>
            <a:r>
              <a:rPr lang="en-GB" dirty="0"/>
              <a:t>However, the increase must be mitigated to maintain the founding principle of balancing economic benefit and the impact on residents</a:t>
            </a:r>
          </a:p>
          <a:p>
            <a:r>
              <a:rPr lang="en-GB" dirty="0"/>
              <a:t>Recognise the</a:t>
            </a:r>
            <a:r>
              <a:rPr lang="en-GB" b="1" dirty="0"/>
              <a:t> increased</a:t>
            </a:r>
            <a:r>
              <a:rPr lang="en-GB" dirty="0"/>
              <a:t> importance of respite with increasing flight numbers</a:t>
            </a:r>
          </a:p>
          <a:p>
            <a:r>
              <a:rPr lang="en-GB" dirty="0"/>
              <a:t>Subjective views of real people, rather than just those of modelled, theoretical ‘receptors’ are important</a:t>
            </a:r>
          </a:p>
          <a:p>
            <a:pPr lvl="1"/>
            <a:r>
              <a:rPr lang="en-GB" dirty="0"/>
              <a:t>fingernails on blackboard, not readily measurable but very real</a:t>
            </a:r>
          </a:p>
          <a:p>
            <a:r>
              <a:rPr lang="en-GB" dirty="0"/>
              <a:t>Ask Inquiry to:</a:t>
            </a:r>
          </a:p>
          <a:p>
            <a:pPr lvl="1"/>
            <a:r>
              <a:rPr lang="en-GB" dirty="0"/>
              <a:t>challenge reliance on a single measure of impact/annoyance (predominantly LAeq,16h)</a:t>
            </a:r>
          </a:p>
          <a:p>
            <a:pPr lvl="1"/>
            <a:r>
              <a:rPr lang="en-GB" dirty="0"/>
              <a:t>give more weight to changes in the frequency of significant air noise events, e.g. N65</a:t>
            </a:r>
          </a:p>
          <a:p>
            <a:pPr lvl="1"/>
            <a:r>
              <a:rPr lang="en-GB" dirty="0"/>
              <a:t>timing of flights – particularly to avoid sleep disturbance and impact on weekend respite</a:t>
            </a:r>
          </a:p>
        </p:txBody>
      </p:sp>
    </p:spTree>
    <p:extLst>
      <p:ext uri="{BB962C8B-B14F-4D97-AF65-F5344CB8AC3E}">
        <p14:creationId xmlns:p14="http://schemas.microsoft.com/office/powerpoint/2010/main" val="2185289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1247</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Lato</vt:lpstr>
      <vt:lpstr>Office Theme</vt:lpstr>
      <vt:lpstr>Statement from Dr Keith MacLean OBE for NPWLRA</vt:lpstr>
      <vt:lpstr>Statement to Inquiry (focus on air noise and respite)</vt:lpstr>
      <vt:lpstr>Need to account for stakeholders’ wider concerns</vt:lpstr>
      <vt:lpstr>Noise assessment</vt:lpstr>
      <vt:lpstr>Assessment of scale and significance of changes in air noise</vt:lpstr>
      <vt:lpstr>PowerPoint Presentation</vt:lpstr>
      <vt:lpstr>Other important characteristics of noise</vt:lpstr>
      <vt:lpstr>Some thoughts for (partial) remedy</vt:lpstr>
      <vt:lpstr>Conclusions</vt:lpstr>
      <vt:lpstr>Site visits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 from Dr Keith MacLean OBE for NPWLRA</dc:title>
  <dc:creator>Keith MacLean</dc:creator>
  <cp:lastModifiedBy>Keith MacLean</cp:lastModifiedBy>
  <cp:revision>4</cp:revision>
  <dcterms:created xsi:type="dcterms:W3CDTF">2023-12-06T14:47:26Z</dcterms:created>
  <dcterms:modified xsi:type="dcterms:W3CDTF">2023-12-06T15:24:00Z</dcterms:modified>
</cp:coreProperties>
</file>