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5119350" cy="10691813"/>
  <p:notesSz cx="6731000" cy="9855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 userDrawn="1">
          <p15:clr>
            <a:srgbClr val="A4A3A4"/>
          </p15:clr>
        </p15:guide>
        <p15:guide id="2" pos="47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3" autoAdjust="0"/>
    <p:restoredTop sz="94660"/>
  </p:normalViewPr>
  <p:slideViewPr>
    <p:cSldViewPr snapToGrid="0" showGuides="1">
      <p:cViewPr varScale="1">
        <p:scale>
          <a:sx n="39" d="100"/>
          <a:sy n="39" d="100"/>
        </p:scale>
        <p:origin x="1624" y="28"/>
      </p:cViewPr>
      <p:guideLst>
        <p:guide orient="horz" pos="3368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presProps.xml" Id="rId3" /><Relationship Type="http://schemas.openxmlformats.org/officeDocument/2006/relationships/slide" Target="slides/slide1.xml" Id="rId2" /><Relationship Type="http://schemas.openxmlformats.org/officeDocument/2006/relationships/slideMaster" Target="slideMasters/slideMaster1.xml" Id="rId1" /><Relationship Type="http://schemas.openxmlformats.org/officeDocument/2006/relationships/tableStyles" Target="tableStyles.xml" Id="rId6" /><Relationship Type="http://schemas.openxmlformats.org/officeDocument/2006/relationships/theme" Target="theme/theme1.xml" Id="rId5" /><Relationship Type="http://schemas.openxmlformats.org/officeDocument/2006/relationships/viewProps" Target="viewProps.xml" Id="rId4" /><Relationship Type="http://schemas.openxmlformats.org/officeDocument/2006/relationships/customXml" Target="/customXML/item.xml" Id="imanage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99C0-D0F2-4A46-BD68-B8CA146B1D27}" type="datetimeFigureOut">
              <a:rPr lang="en-GB" smtClean="0"/>
              <a:t>22/11/2023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4027D-0920-4960-9125-E97F2BF0C40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838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99C0-D0F2-4A46-BD68-B8CA146B1D27}" type="datetimeFigureOut">
              <a:rPr lang="en-GB" smtClean="0"/>
              <a:t>22/11/2023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4027D-0920-4960-9125-E97F2BF0C40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939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99C0-D0F2-4A46-BD68-B8CA146B1D27}" type="datetimeFigureOut">
              <a:rPr lang="en-GB" smtClean="0"/>
              <a:t>22/11/2023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4027D-0920-4960-9125-E97F2BF0C40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75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99C0-D0F2-4A46-BD68-B8CA146B1D27}" type="datetimeFigureOut">
              <a:rPr lang="en-GB" smtClean="0"/>
              <a:t>22/11/2023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4027D-0920-4960-9125-E97F2BF0C40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7562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99C0-D0F2-4A46-BD68-B8CA146B1D27}" type="datetimeFigureOut">
              <a:rPr lang="en-GB" smtClean="0"/>
              <a:t>22/11/2023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4027D-0920-4960-9125-E97F2BF0C40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94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99C0-D0F2-4A46-BD68-B8CA146B1D27}" type="datetimeFigureOut">
              <a:rPr lang="en-GB" smtClean="0"/>
              <a:t>22/11/2023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4027D-0920-4960-9125-E97F2BF0C40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55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99C0-D0F2-4A46-BD68-B8CA146B1D27}" type="datetimeFigureOut">
              <a:rPr lang="en-GB" smtClean="0"/>
              <a:t>22/11/2023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4027D-0920-4960-9125-E97F2BF0C40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49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99C0-D0F2-4A46-BD68-B8CA146B1D27}" type="datetimeFigureOut">
              <a:rPr lang="en-GB" smtClean="0"/>
              <a:t>22/11/2023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4027D-0920-4960-9125-E97F2BF0C40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0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99C0-D0F2-4A46-BD68-B8CA146B1D27}" type="datetimeFigureOut">
              <a:rPr lang="en-GB" smtClean="0"/>
              <a:t>22/11/2023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4027D-0920-4960-9125-E97F2BF0C40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479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99C0-D0F2-4A46-BD68-B8CA146B1D27}" type="datetimeFigureOut">
              <a:rPr lang="en-GB" smtClean="0"/>
              <a:t>22/11/2023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4027D-0920-4960-9125-E97F2BF0C40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43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99C0-D0F2-4A46-BD68-B8CA146B1D27}" type="datetimeFigureOut">
              <a:rPr lang="en-GB" smtClean="0"/>
              <a:t>22/11/2023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4027D-0920-4960-9125-E97F2BF0C40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1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099C0-D0F2-4A46-BD68-B8CA146B1D27}" type="datetimeFigureOut">
              <a:rPr lang="en-GB" smtClean="0"/>
              <a:t>22/11/2023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4027D-0920-4960-9125-E97F2BF0C40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55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n aerial view of a city&#10;&#10;Description automatically generated">
            <a:extLst>
              <a:ext uri="{FF2B5EF4-FFF2-40B4-BE49-F238E27FC236}">
                <a16:creationId xmlns:a16="http://schemas.microsoft.com/office/drawing/2014/main" id="{CD67B483-B70E-5CD3-976B-0C9A445127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5464"/>
            <a:ext cx="15119350" cy="368386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CDDAF9D-814A-85E6-9B94-16DCE104D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72" y="101402"/>
            <a:ext cx="14910387" cy="673513"/>
          </a:xfrm>
        </p:spPr>
        <p:txBody>
          <a:bodyPr>
            <a:normAutofit/>
          </a:bodyPr>
          <a:lstStyle/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North Pole Depot area plan (proposed walking route for site visit shown as dotted yellow line)</a:t>
            </a:r>
          </a:p>
        </p:txBody>
      </p:sp>
      <p:pic>
        <p:nvPicPr>
          <p:cNvPr id="13" name="Picture 12" descr="A aerial view of a field&#10;&#10;Description automatically generated">
            <a:extLst>
              <a:ext uri="{FF2B5EF4-FFF2-40B4-BE49-F238E27FC236}">
                <a16:creationId xmlns:a16="http://schemas.microsoft.com/office/drawing/2014/main" id="{D1964073-CA92-10F4-F102-E2E58D01F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484"/>
            <a:ext cx="15119350" cy="3683865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B60B658-1230-B3C1-C7D7-CB99710B86E3}"/>
              </a:ext>
            </a:extLst>
          </p:cNvPr>
          <p:cNvSpPr/>
          <p:nvPr/>
        </p:nvSpPr>
        <p:spPr>
          <a:xfrm>
            <a:off x="1019908" y="4650579"/>
            <a:ext cx="1562758" cy="559635"/>
          </a:xfrm>
          <a:prstGeom prst="wedgeRoundRectCallout">
            <a:avLst>
              <a:gd name="adj1" fmla="val 127669"/>
              <a:gd name="adj2" fmla="val -180390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Hitachi Depot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Old Oak Common Lane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highway access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B80827F-59BE-83F8-B68E-9E8EE8F5FBFB}"/>
              </a:ext>
            </a:extLst>
          </p:cNvPr>
          <p:cNvSpPr/>
          <p:nvPr/>
        </p:nvSpPr>
        <p:spPr>
          <a:xfrm>
            <a:off x="3083999" y="4650579"/>
            <a:ext cx="726623" cy="559635"/>
          </a:xfrm>
          <a:prstGeom prst="wedgeRoundRectCallout">
            <a:avLst>
              <a:gd name="adj1" fmla="val 59264"/>
              <a:gd name="adj2" fmla="val -90938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Old Oak Common Lane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2A8E5CA-078E-5685-7539-01EA8F984306}"/>
              </a:ext>
            </a:extLst>
          </p:cNvPr>
          <p:cNvSpPr/>
          <p:nvPr/>
        </p:nvSpPr>
        <p:spPr>
          <a:xfrm>
            <a:off x="1019908" y="3309567"/>
            <a:ext cx="1142196" cy="559635"/>
          </a:xfrm>
          <a:prstGeom prst="wedgeRoundRectCallout">
            <a:avLst>
              <a:gd name="adj1" fmla="val 141823"/>
              <a:gd name="adj2" fmla="val 74932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Hitachi Depot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Servicing Sidings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27EAAD6-F4F5-DD09-786C-BAD4EDE3895A}"/>
              </a:ext>
            </a:extLst>
          </p:cNvPr>
          <p:cNvSpPr/>
          <p:nvPr/>
        </p:nvSpPr>
        <p:spPr>
          <a:xfrm>
            <a:off x="4475412" y="4650578"/>
            <a:ext cx="1328229" cy="559635"/>
          </a:xfrm>
          <a:prstGeom prst="wedgeRoundRectCallout">
            <a:avLst>
              <a:gd name="adj1" fmla="val -5751"/>
              <a:gd name="adj2" fmla="val -31186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Hitachi Depot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Maintenance Building</a:t>
            </a:r>
            <a:b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and Offices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46ACA249-3B8B-B900-B06D-D89FCC55A084}"/>
              </a:ext>
            </a:extLst>
          </p:cNvPr>
          <p:cNvSpPr/>
          <p:nvPr/>
        </p:nvSpPr>
        <p:spPr>
          <a:xfrm>
            <a:off x="5190148" y="1444378"/>
            <a:ext cx="1328230" cy="421185"/>
          </a:xfrm>
          <a:prstGeom prst="wedgeRoundRectCallout">
            <a:avLst>
              <a:gd name="adj1" fmla="val 90022"/>
              <a:gd name="adj2" fmla="val 230897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Hitachi Depot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Train Washing Plant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8B048A46-0CA1-9610-5747-020899C53B46}"/>
              </a:ext>
            </a:extLst>
          </p:cNvPr>
          <p:cNvSpPr/>
          <p:nvPr/>
        </p:nvSpPr>
        <p:spPr>
          <a:xfrm>
            <a:off x="9344644" y="4650576"/>
            <a:ext cx="726623" cy="559635"/>
          </a:xfrm>
          <a:prstGeom prst="wedgeRoundRectCallout">
            <a:avLst>
              <a:gd name="adj1" fmla="val -137125"/>
              <a:gd name="adj2" fmla="val -206791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Mitre Lane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8D162ECA-E2DB-A675-5F69-C4FD4BED9B62}"/>
              </a:ext>
            </a:extLst>
          </p:cNvPr>
          <p:cNvSpPr/>
          <p:nvPr/>
        </p:nvSpPr>
        <p:spPr>
          <a:xfrm>
            <a:off x="6601744" y="1039933"/>
            <a:ext cx="1597822" cy="647252"/>
          </a:xfrm>
          <a:prstGeom prst="wedgeRoundRectCallout">
            <a:avLst>
              <a:gd name="adj1" fmla="val 33107"/>
              <a:gd name="adj2" fmla="val 196499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Hitachi Depot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Mitre Lane Main Gate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&amp; Highway Access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49B8A85-DFEE-B044-AF37-B5150A73BD5F}"/>
              </a:ext>
            </a:extLst>
          </p:cNvPr>
          <p:cNvSpPr/>
          <p:nvPr/>
        </p:nvSpPr>
        <p:spPr>
          <a:xfrm>
            <a:off x="8353787" y="1041517"/>
            <a:ext cx="1597822" cy="421185"/>
          </a:xfrm>
          <a:prstGeom prst="wedgeRoundRectCallout">
            <a:avLst>
              <a:gd name="adj1" fmla="val -50784"/>
              <a:gd name="adj2" fmla="val 293259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Disused former Eurostar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Maintenance Building 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7196B94B-A289-94DE-0608-2118C52C9A94}"/>
              </a:ext>
            </a:extLst>
          </p:cNvPr>
          <p:cNvSpPr/>
          <p:nvPr/>
        </p:nvSpPr>
        <p:spPr>
          <a:xfrm>
            <a:off x="4475412" y="1946812"/>
            <a:ext cx="1328230" cy="421185"/>
          </a:xfrm>
          <a:prstGeom prst="wedgeRoundRectCallout">
            <a:avLst>
              <a:gd name="adj1" fmla="val 120031"/>
              <a:gd name="adj2" fmla="val 113996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Hitachi Depot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Bogie Storage Bay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9013BE0B-3ED3-27BB-5EF0-BD70316FC295}"/>
              </a:ext>
            </a:extLst>
          </p:cNvPr>
          <p:cNvSpPr/>
          <p:nvPr/>
        </p:nvSpPr>
        <p:spPr>
          <a:xfrm>
            <a:off x="5987318" y="4650576"/>
            <a:ext cx="1328229" cy="559635"/>
          </a:xfrm>
          <a:prstGeom prst="wedgeRoundRectCallout">
            <a:avLst>
              <a:gd name="adj1" fmla="val 40144"/>
              <a:gd name="adj2" fmla="val -39984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Hitachi Depot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Stabling Sidings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F303422A-41B9-4388-5CFE-830F7704735C}"/>
              </a:ext>
            </a:extLst>
          </p:cNvPr>
          <p:cNvSpPr/>
          <p:nvPr/>
        </p:nvSpPr>
        <p:spPr>
          <a:xfrm>
            <a:off x="9707956" y="1634550"/>
            <a:ext cx="1142196" cy="559635"/>
          </a:xfrm>
          <a:prstGeom prst="wedgeRoundRectCallout">
            <a:avLst>
              <a:gd name="adj1" fmla="val -129137"/>
              <a:gd name="adj2" fmla="val 100069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Hitachi Depot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Servicing &amp; Stabling Sidings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7346A7A6-E642-02B8-9E47-F85CD784C8A8}"/>
              </a:ext>
            </a:extLst>
          </p:cNvPr>
          <p:cNvSpPr/>
          <p:nvPr/>
        </p:nvSpPr>
        <p:spPr>
          <a:xfrm>
            <a:off x="10279053" y="3430360"/>
            <a:ext cx="1010269" cy="421185"/>
          </a:xfrm>
          <a:prstGeom prst="wedgeRoundRectCallout">
            <a:avLst>
              <a:gd name="adj1" fmla="val 53551"/>
              <a:gd name="adj2" fmla="val -196149"/>
              <a:gd name="adj3" fmla="val 16667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Barlby Gardens RRAP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D2F23703-5F31-4D2A-A315-3A9A71CA7093}"/>
              </a:ext>
            </a:extLst>
          </p:cNvPr>
          <p:cNvSpPr/>
          <p:nvPr/>
        </p:nvSpPr>
        <p:spPr>
          <a:xfrm>
            <a:off x="7265504" y="3869202"/>
            <a:ext cx="1477618" cy="647252"/>
          </a:xfrm>
          <a:prstGeom prst="wedgeRoundRectCallout">
            <a:avLst>
              <a:gd name="adj1" fmla="val 27136"/>
              <a:gd name="adj2" fmla="val -91714"/>
              <a:gd name="adj3" fmla="val 16667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West London Line </a:t>
            </a:r>
            <a:b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rail access from </a:t>
            </a:r>
            <a:br>
              <a:rPr lang="en-US" sz="10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Hitachi North Pole Depot</a:t>
            </a:r>
            <a:endParaRPr lang="en-GB" sz="1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DC619A88-A64C-C14F-1004-C69F8C10CBC3}"/>
              </a:ext>
            </a:extLst>
          </p:cNvPr>
          <p:cNvSpPr/>
          <p:nvPr/>
        </p:nvSpPr>
        <p:spPr>
          <a:xfrm>
            <a:off x="11259288" y="1666945"/>
            <a:ext cx="1468554" cy="559635"/>
          </a:xfrm>
          <a:prstGeom prst="wedgeRoundRectCallout">
            <a:avLst>
              <a:gd name="adj1" fmla="val -55209"/>
              <a:gd name="adj2" fmla="val 120335"/>
              <a:gd name="adj3" fmla="val 16667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Great Western Main Line rail access from </a:t>
            </a:r>
            <a:br>
              <a:rPr lang="en-US" sz="10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Hitachi North Pole Depot</a:t>
            </a:r>
            <a:endParaRPr lang="en-GB" sz="1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F6E0C054-5981-DEB0-9355-9DAA21DCC6DA}"/>
              </a:ext>
            </a:extLst>
          </p:cNvPr>
          <p:cNvSpPr/>
          <p:nvPr/>
        </p:nvSpPr>
        <p:spPr>
          <a:xfrm>
            <a:off x="1160586" y="6433797"/>
            <a:ext cx="1422080" cy="559635"/>
          </a:xfrm>
          <a:prstGeom prst="wedgeRoundRectCallout">
            <a:avLst>
              <a:gd name="adj1" fmla="val 23398"/>
              <a:gd name="adj2" fmla="val 127542"/>
              <a:gd name="adj3" fmla="val 16667"/>
            </a:avLst>
          </a:prstGeom>
          <a:solidFill>
            <a:schemeClr val="bg1"/>
          </a:solidFill>
          <a:ln w="28575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Hitachi Depot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Western RRAP Option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AE12AFEE-492F-CA04-870C-92A03AC8FF02}"/>
              </a:ext>
            </a:extLst>
          </p:cNvPr>
          <p:cNvSpPr/>
          <p:nvPr/>
        </p:nvSpPr>
        <p:spPr>
          <a:xfrm>
            <a:off x="10365788" y="6433797"/>
            <a:ext cx="1422080" cy="559635"/>
          </a:xfrm>
          <a:prstGeom prst="wedgeRoundRectCallout">
            <a:avLst>
              <a:gd name="adj1" fmla="val 34939"/>
              <a:gd name="adj2" fmla="val 158964"/>
              <a:gd name="adj3" fmla="val 16667"/>
            </a:avLst>
          </a:prstGeom>
          <a:solidFill>
            <a:schemeClr val="bg1"/>
          </a:solidFill>
          <a:ln w="28575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Hitachi Depot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Eastern RRAP Option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BB66FE7D-567B-7B4A-5026-21AFF462BF70}"/>
              </a:ext>
            </a:extLst>
          </p:cNvPr>
          <p:cNvSpPr/>
          <p:nvPr/>
        </p:nvSpPr>
        <p:spPr>
          <a:xfrm>
            <a:off x="2162104" y="8435883"/>
            <a:ext cx="1422080" cy="559635"/>
          </a:xfrm>
          <a:prstGeom prst="wedgeRoundRectCallout">
            <a:avLst>
              <a:gd name="adj1" fmla="val -28537"/>
              <a:gd name="adj2" fmla="val -195053"/>
              <a:gd name="adj3" fmla="val 16667"/>
            </a:avLst>
          </a:prstGeom>
          <a:solidFill>
            <a:schemeClr val="bg1"/>
          </a:solidFill>
          <a:ln w="28575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Hitachi Depot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Western Level Crossing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CD9CCFE-2546-0DC0-8681-27F29B0F9F14}"/>
              </a:ext>
            </a:extLst>
          </p:cNvPr>
          <p:cNvSpPr/>
          <p:nvPr/>
        </p:nvSpPr>
        <p:spPr>
          <a:xfrm>
            <a:off x="10279053" y="8739708"/>
            <a:ext cx="1422080" cy="559635"/>
          </a:xfrm>
          <a:prstGeom prst="wedgeRoundRectCallout">
            <a:avLst>
              <a:gd name="adj1" fmla="val 44077"/>
              <a:gd name="adj2" fmla="val -212170"/>
              <a:gd name="adj3" fmla="val 16667"/>
            </a:avLst>
          </a:prstGeom>
          <a:solidFill>
            <a:schemeClr val="bg1"/>
          </a:solidFill>
          <a:ln w="28575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Hitachi Depot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Eastern Level Crossing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A0B600A-2B21-1506-0FBE-24023C158E54}"/>
              </a:ext>
            </a:extLst>
          </p:cNvPr>
          <p:cNvSpPr/>
          <p:nvPr/>
        </p:nvSpPr>
        <p:spPr>
          <a:xfrm>
            <a:off x="1479069" y="7169479"/>
            <a:ext cx="11847127" cy="1694008"/>
          </a:xfrm>
          <a:custGeom>
            <a:avLst/>
            <a:gdLst>
              <a:gd name="connsiteX0" fmla="*/ 0 w 11847127"/>
              <a:gd name="connsiteY0" fmla="*/ 1009119 h 1694008"/>
              <a:gd name="connsiteX1" fmla="*/ 83790 w 11847127"/>
              <a:gd name="connsiteY1" fmla="*/ 954473 h 1694008"/>
              <a:gd name="connsiteX2" fmla="*/ 116577 w 11847127"/>
              <a:gd name="connsiteY2" fmla="*/ 907114 h 1694008"/>
              <a:gd name="connsiteX3" fmla="*/ 116577 w 11847127"/>
              <a:gd name="connsiteY3" fmla="*/ 856111 h 1694008"/>
              <a:gd name="connsiteX4" fmla="*/ 91076 w 11847127"/>
              <a:gd name="connsiteY4" fmla="*/ 797823 h 1694008"/>
              <a:gd name="connsiteX5" fmla="*/ 58289 w 11847127"/>
              <a:gd name="connsiteY5" fmla="*/ 724962 h 1694008"/>
              <a:gd name="connsiteX6" fmla="*/ 69218 w 11847127"/>
              <a:gd name="connsiteY6" fmla="*/ 655745 h 1694008"/>
              <a:gd name="connsiteX7" fmla="*/ 123863 w 11847127"/>
              <a:gd name="connsiteY7" fmla="*/ 597456 h 1694008"/>
              <a:gd name="connsiteX8" fmla="*/ 291443 w 11847127"/>
              <a:gd name="connsiteY8" fmla="*/ 550097 h 1694008"/>
              <a:gd name="connsiteX9" fmla="*/ 520953 w 11847127"/>
              <a:gd name="connsiteY9" fmla="*/ 502738 h 1694008"/>
              <a:gd name="connsiteX10" fmla="*/ 775965 w 11847127"/>
              <a:gd name="connsiteY10" fmla="*/ 473594 h 1694008"/>
              <a:gd name="connsiteX11" fmla="*/ 907114 w 11847127"/>
              <a:gd name="connsiteY11" fmla="*/ 477237 h 1694008"/>
              <a:gd name="connsiteX12" fmla="*/ 972689 w 11847127"/>
              <a:gd name="connsiteY12" fmla="*/ 433520 h 1694008"/>
              <a:gd name="connsiteX13" fmla="*/ 1020048 w 11847127"/>
              <a:gd name="connsiteY13" fmla="*/ 338801 h 1694008"/>
              <a:gd name="connsiteX14" fmla="*/ 1103838 w 11847127"/>
              <a:gd name="connsiteY14" fmla="*/ 280513 h 1694008"/>
              <a:gd name="connsiteX15" fmla="*/ 1234987 w 11847127"/>
              <a:gd name="connsiteY15" fmla="*/ 240440 h 1694008"/>
              <a:gd name="connsiteX16" fmla="*/ 1610219 w 11847127"/>
              <a:gd name="connsiteY16" fmla="*/ 200366 h 1694008"/>
              <a:gd name="connsiteX17" fmla="*/ 2276893 w 11847127"/>
              <a:gd name="connsiteY17" fmla="*/ 131149 h 1694008"/>
              <a:gd name="connsiteX18" fmla="*/ 3031000 w 11847127"/>
              <a:gd name="connsiteY18" fmla="*/ 72860 h 1694008"/>
              <a:gd name="connsiteX19" fmla="*/ 3821537 w 11847127"/>
              <a:gd name="connsiteY19" fmla="*/ 32787 h 1694008"/>
              <a:gd name="connsiteX20" fmla="*/ 4885301 w 11847127"/>
              <a:gd name="connsiteY20" fmla="*/ 0 h 1694008"/>
              <a:gd name="connsiteX21" fmla="*/ 6113001 w 11847127"/>
              <a:gd name="connsiteY21" fmla="*/ 10929 h 1694008"/>
              <a:gd name="connsiteX22" fmla="*/ 6659455 w 11847127"/>
              <a:gd name="connsiteY22" fmla="*/ 36430 h 1694008"/>
              <a:gd name="connsiteX23" fmla="*/ 7464564 w 11847127"/>
              <a:gd name="connsiteY23" fmla="*/ 91076 h 1694008"/>
              <a:gd name="connsiteX24" fmla="*/ 8189527 w 11847127"/>
              <a:gd name="connsiteY24" fmla="*/ 171222 h 1694008"/>
              <a:gd name="connsiteX25" fmla="*/ 8925419 w 11847127"/>
              <a:gd name="connsiteY25" fmla="*/ 262298 h 1694008"/>
              <a:gd name="connsiteX26" fmla="*/ 9537447 w 11847127"/>
              <a:gd name="connsiteY26" fmla="*/ 360660 h 1694008"/>
              <a:gd name="connsiteX27" fmla="*/ 9912679 w 11847127"/>
              <a:gd name="connsiteY27" fmla="*/ 440806 h 1694008"/>
              <a:gd name="connsiteX28" fmla="*/ 10349843 w 11847127"/>
              <a:gd name="connsiteY28" fmla="*/ 619315 h 1694008"/>
              <a:gd name="connsiteX29" fmla="*/ 10553852 w 11847127"/>
              <a:gd name="connsiteY29" fmla="*/ 768679 h 1694008"/>
              <a:gd name="connsiteX30" fmla="*/ 10976443 w 11847127"/>
              <a:gd name="connsiteY30" fmla="*/ 1041906 h 1694008"/>
              <a:gd name="connsiteX31" fmla="*/ 11176810 w 11847127"/>
              <a:gd name="connsiteY31" fmla="*/ 1176698 h 1694008"/>
              <a:gd name="connsiteX32" fmla="*/ 11304316 w 11847127"/>
              <a:gd name="connsiteY32" fmla="*/ 1256845 h 1694008"/>
              <a:gd name="connsiteX33" fmla="*/ 11355318 w 11847127"/>
              <a:gd name="connsiteY33" fmla="*/ 1318776 h 1694008"/>
              <a:gd name="connsiteX34" fmla="*/ 11479181 w 11847127"/>
              <a:gd name="connsiteY34" fmla="*/ 1519143 h 1694008"/>
              <a:gd name="connsiteX35" fmla="*/ 11548399 w 11847127"/>
              <a:gd name="connsiteY35" fmla="*/ 1581074 h 1694008"/>
              <a:gd name="connsiteX36" fmla="*/ 11694120 w 11847127"/>
              <a:gd name="connsiteY36" fmla="*/ 1639362 h 1694008"/>
              <a:gd name="connsiteX37" fmla="*/ 11847127 w 11847127"/>
              <a:gd name="connsiteY37" fmla="*/ 1694008 h 169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847127" h="1694008">
                <a:moveTo>
                  <a:pt x="0" y="1009119"/>
                </a:moveTo>
                <a:cubicBezTo>
                  <a:pt x="32180" y="990296"/>
                  <a:pt x="64361" y="971474"/>
                  <a:pt x="83790" y="954473"/>
                </a:cubicBezTo>
                <a:cubicBezTo>
                  <a:pt x="103219" y="937472"/>
                  <a:pt x="111112" y="923508"/>
                  <a:pt x="116577" y="907114"/>
                </a:cubicBezTo>
                <a:cubicBezTo>
                  <a:pt x="122042" y="890720"/>
                  <a:pt x="120827" y="874326"/>
                  <a:pt x="116577" y="856111"/>
                </a:cubicBezTo>
                <a:cubicBezTo>
                  <a:pt x="112327" y="837896"/>
                  <a:pt x="100791" y="819681"/>
                  <a:pt x="91076" y="797823"/>
                </a:cubicBezTo>
                <a:cubicBezTo>
                  <a:pt x="81361" y="775965"/>
                  <a:pt x="61932" y="748642"/>
                  <a:pt x="58289" y="724962"/>
                </a:cubicBezTo>
                <a:cubicBezTo>
                  <a:pt x="54646" y="701282"/>
                  <a:pt x="58289" y="676996"/>
                  <a:pt x="69218" y="655745"/>
                </a:cubicBezTo>
                <a:cubicBezTo>
                  <a:pt x="80147" y="634494"/>
                  <a:pt x="86826" y="615064"/>
                  <a:pt x="123863" y="597456"/>
                </a:cubicBezTo>
                <a:cubicBezTo>
                  <a:pt x="160900" y="579848"/>
                  <a:pt x="225261" y="565883"/>
                  <a:pt x="291443" y="550097"/>
                </a:cubicBezTo>
                <a:cubicBezTo>
                  <a:pt x="357625" y="534311"/>
                  <a:pt x="440199" y="515488"/>
                  <a:pt x="520953" y="502738"/>
                </a:cubicBezTo>
                <a:cubicBezTo>
                  <a:pt x="601707" y="489988"/>
                  <a:pt x="711605" y="477844"/>
                  <a:pt x="775965" y="473594"/>
                </a:cubicBezTo>
                <a:cubicBezTo>
                  <a:pt x="840325" y="469344"/>
                  <a:pt x="874327" y="483916"/>
                  <a:pt x="907114" y="477237"/>
                </a:cubicBezTo>
                <a:cubicBezTo>
                  <a:pt x="939901" y="470558"/>
                  <a:pt x="953867" y="456593"/>
                  <a:pt x="972689" y="433520"/>
                </a:cubicBezTo>
                <a:cubicBezTo>
                  <a:pt x="991511" y="410447"/>
                  <a:pt x="998190" y="364302"/>
                  <a:pt x="1020048" y="338801"/>
                </a:cubicBezTo>
                <a:cubicBezTo>
                  <a:pt x="1041906" y="313300"/>
                  <a:pt x="1068015" y="296906"/>
                  <a:pt x="1103838" y="280513"/>
                </a:cubicBezTo>
                <a:cubicBezTo>
                  <a:pt x="1139661" y="264120"/>
                  <a:pt x="1150590" y="253798"/>
                  <a:pt x="1234987" y="240440"/>
                </a:cubicBezTo>
                <a:cubicBezTo>
                  <a:pt x="1319384" y="227082"/>
                  <a:pt x="1610219" y="200366"/>
                  <a:pt x="1610219" y="200366"/>
                </a:cubicBezTo>
                <a:lnTo>
                  <a:pt x="2276893" y="131149"/>
                </a:lnTo>
                <a:cubicBezTo>
                  <a:pt x="2513690" y="109898"/>
                  <a:pt x="2773559" y="89254"/>
                  <a:pt x="3031000" y="72860"/>
                </a:cubicBezTo>
                <a:cubicBezTo>
                  <a:pt x="3288441" y="56466"/>
                  <a:pt x="3821537" y="32787"/>
                  <a:pt x="3821537" y="32787"/>
                </a:cubicBezTo>
                <a:lnTo>
                  <a:pt x="4885301" y="0"/>
                </a:lnTo>
                <a:lnTo>
                  <a:pt x="6113001" y="10929"/>
                </a:lnTo>
                <a:cubicBezTo>
                  <a:pt x="6408693" y="17001"/>
                  <a:pt x="6659455" y="36430"/>
                  <a:pt x="6659455" y="36430"/>
                </a:cubicBezTo>
                <a:lnTo>
                  <a:pt x="7464564" y="91076"/>
                </a:lnTo>
                <a:cubicBezTo>
                  <a:pt x="7719576" y="113541"/>
                  <a:pt x="8189527" y="171222"/>
                  <a:pt x="8189527" y="171222"/>
                </a:cubicBezTo>
                <a:lnTo>
                  <a:pt x="8925419" y="262298"/>
                </a:lnTo>
                <a:cubicBezTo>
                  <a:pt x="9150072" y="293871"/>
                  <a:pt x="9372904" y="330909"/>
                  <a:pt x="9537447" y="360660"/>
                </a:cubicBezTo>
                <a:cubicBezTo>
                  <a:pt x="9701990" y="390411"/>
                  <a:pt x="9777280" y="397697"/>
                  <a:pt x="9912679" y="440806"/>
                </a:cubicBezTo>
                <a:cubicBezTo>
                  <a:pt x="10048078" y="483915"/>
                  <a:pt x="10242981" y="564670"/>
                  <a:pt x="10349843" y="619315"/>
                </a:cubicBezTo>
                <a:cubicBezTo>
                  <a:pt x="10456705" y="673960"/>
                  <a:pt x="10449419" y="698247"/>
                  <a:pt x="10553852" y="768679"/>
                </a:cubicBezTo>
                <a:cubicBezTo>
                  <a:pt x="10658285" y="839111"/>
                  <a:pt x="10976443" y="1041906"/>
                  <a:pt x="10976443" y="1041906"/>
                </a:cubicBezTo>
                <a:cubicBezTo>
                  <a:pt x="11080269" y="1109909"/>
                  <a:pt x="11122165" y="1140875"/>
                  <a:pt x="11176810" y="1176698"/>
                </a:cubicBezTo>
                <a:cubicBezTo>
                  <a:pt x="11231455" y="1212521"/>
                  <a:pt x="11274565" y="1233165"/>
                  <a:pt x="11304316" y="1256845"/>
                </a:cubicBezTo>
                <a:cubicBezTo>
                  <a:pt x="11334067" y="1280525"/>
                  <a:pt x="11326174" y="1275060"/>
                  <a:pt x="11355318" y="1318776"/>
                </a:cubicBezTo>
                <a:cubicBezTo>
                  <a:pt x="11384462" y="1362492"/>
                  <a:pt x="11447001" y="1475427"/>
                  <a:pt x="11479181" y="1519143"/>
                </a:cubicBezTo>
                <a:cubicBezTo>
                  <a:pt x="11511361" y="1562859"/>
                  <a:pt x="11512576" y="1561038"/>
                  <a:pt x="11548399" y="1581074"/>
                </a:cubicBezTo>
                <a:cubicBezTo>
                  <a:pt x="11584222" y="1601111"/>
                  <a:pt x="11644332" y="1620540"/>
                  <a:pt x="11694120" y="1639362"/>
                </a:cubicBezTo>
                <a:cubicBezTo>
                  <a:pt x="11743908" y="1658184"/>
                  <a:pt x="11795517" y="1676096"/>
                  <a:pt x="11847127" y="1694008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9140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item.xml>��< ? x m l   v e r s i o n = " 1 . 0 "   e n c o d i n g = " u t f - 1 6 " ? >  
 < p r o p e r t i e s   x m l n s = " h t t p : / / w w w . i m a n a g e . c o m / w o r k / x m l s c h e m a " >  
     < d o c u m e n t i d > U K ! 7 5 4 0 6 5 9 0 9 . 1 < / d o c u m e n t i d >  
     < s e n d e r i d > B A R G < / s e n d e r i d >  
     < s e n d e r e m a i l > G I U L I A . B A R B O N E @ N O R T O N R O S E F U L B R I G H T . C O M < / s e n d e r e m a i l >  
     < l a s t m o d i f i e d > 2 0 2 3 - 1 1 - 2 2 T 0 7 : 5 4 : 3 2 . 0 0 0 0 0 0 0 + 0 0 : 0 0 < / l a s t m o d i f i e d >  
     < d a t a b a s e > U K < / d a t a b a s e >  
 < / p r o p e r t i e s > 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51</TotalTime>
  <Words>124</Words>
  <Application>Microsoft Office PowerPoint</Application>
  <PresentationFormat>Custom</PresentationFormat>
  <Paragraphs>34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Narrow</vt:lpstr>
      <vt:lpstr>Calibri</vt:lpstr>
      <vt:lpstr>Calibri Light</vt:lpstr>
      <vt:lpstr>Office Theme</vt:lpstr>
      <vt:lpstr>North Pole Depot area plan (proposed walking route for site visit shown as dotted yellow line)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Pole Depot area plan</dc:title>
  <dc:creator>Nick Gallop</dc:creator>
  <cp:lastModifiedBy>Nick Gallop</cp:lastModifiedBy>
  <cp:revision>6</cp:revision>
  <dcterms:created xsi:type="dcterms:W3CDTF">2023-11-20T17:07:30Z</dcterms:created>
  <dcterms:modified xsi:type="dcterms:W3CDTF">2023-11-22T07:54:32Z</dcterms:modified>
</cp:coreProperties>
</file>